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notesMasterIdLst>
    <p:notesMasterId r:id="rId12"/>
  </p:notesMasterIdLst>
  <p:handoutMasterIdLst>
    <p:handoutMasterId r:id="rId13"/>
  </p:handoutMasterIdLst>
  <p:sldIdLst>
    <p:sldId id="267" r:id="rId2"/>
    <p:sldId id="271" r:id="rId3"/>
    <p:sldId id="272" r:id="rId4"/>
    <p:sldId id="278" r:id="rId5"/>
    <p:sldId id="279" r:id="rId6"/>
    <p:sldId id="274" r:id="rId7"/>
    <p:sldId id="277" r:id="rId8"/>
    <p:sldId id="282" r:id="rId9"/>
    <p:sldId id="280" r:id="rId10"/>
    <p:sldId id="281" r:id="rId11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56789C8-3AFA-3340-9A8F-470C731905A0}">
          <p14:sldIdLst>
            <p14:sldId id="267"/>
            <p14:sldId id="271"/>
            <p14:sldId id="272"/>
            <p14:sldId id="278"/>
            <p14:sldId id="279"/>
            <p14:sldId id="274"/>
            <p14:sldId id="277"/>
            <p14:sldId id="282"/>
            <p14:sldId id="280"/>
            <p14:sldId id="281"/>
          </p14:sldIdLst>
        </p14:section>
      </p14:sectionLst>
    </p:ex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CF1AB2-1976-4502-BF36-3FF5EA218861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99" autoAdjust="0"/>
    <p:restoredTop sz="86318" autoAdjust="0"/>
  </p:normalViewPr>
  <p:slideViewPr>
    <p:cSldViewPr>
      <p:cViewPr varScale="1">
        <p:scale>
          <a:sx n="62" d="100"/>
          <a:sy n="62" d="100"/>
        </p:scale>
        <p:origin x="1242" y="66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2838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85FFBF-2C64-42CD-9E2F-09E2049D891B}" type="datetimeFigureOut">
              <a:rPr lang="en-US"/>
              <a:t>2/13/2020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AF2C6B-0C1B-4F88-BCBA-898BA50DE78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09302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A3DF44-BBF1-44C7-A0B1-7B7B2F7B3880}" type="datetimeFigureOut">
              <a:rPr lang="en-US"/>
              <a:t>2/13/2020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8E53BB-F993-49A1-9E37-CA3E5BE0709B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0987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Reading with a steady beat increasing fluency and supports tracking skills. </a:t>
            </a:r>
          </a:p>
          <a:p>
            <a:r>
              <a:rPr lang="en-US" dirty="0"/>
              <a:t>Book example: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8E53BB-F993-49A1-9E37-CA3E5BE0709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8568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Golden Hour by </a:t>
            </a:r>
            <a:r>
              <a:rPr lang="en-US" dirty="0" err="1"/>
              <a:t>Hiyasu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8E53BB-F993-49A1-9E37-CA3E5BE0709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6898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Forder by </a:t>
            </a:r>
            <a:r>
              <a:rPr lang="en-US" dirty="0" err="1"/>
              <a:t>Delayde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8E53BB-F993-49A1-9E37-CA3E5BE0709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2036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Book: Mortimer, The Keeper of the Ugly Sounds, Silly Sally</a:t>
            </a:r>
          </a:p>
          <a:p>
            <a:r>
              <a:rPr lang="en-US" dirty="0"/>
              <a:t>Book: The Pout Pout Fish Goes to School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Baghdad" pitchFamily="2" charset="-78"/>
                <a:cs typeface="Baghdad" pitchFamily="2" charset="-78"/>
              </a:rPr>
              <a:t>Books with repeated sections are great for kids who struggle with fluency. Kids can anticipate repeated sections and participate more frequently in the reading experience.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8E53BB-F993-49A1-9E37-CA3E5BE0709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6293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>
                <a:solidFill>
                  <a:schemeClr val="tx1"/>
                </a:solidFill>
              </a:rPr>
              <a:t>Song Lyrics are always great practice for reading!! </a:t>
            </a:r>
          </a:p>
          <a:p>
            <a:r>
              <a:rPr lang="en-US" sz="1200" b="1" dirty="0">
                <a:solidFill>
                  <a:schemeClr val="tx1"/>
                </a:solidFill>
              </a:rPr>
              <a:t>Camp Ukulele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8E53BB-F993-49A1-9E37-CA3E5BE0709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9710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8E53BB-F993-49A1-9E37-CA3E5BE0709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189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88825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6675" y="2404534"/>
            <a:ext cx="7764913" cy="1646302"/>
          </a:xfrm>
        </p:spPr>
        <p:txBody>
          <a:bodyPr anchor="b">
            <a:noAutofit/>
          </a:bodyPr>
          <a:lstStyle>
            <a:lvl1pPr algn="r">
              <a:defRPr sz="5398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6675" y="4050834"/>
            <a:ext cx="7764913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042A8-43C1-4815-A5CF-022104463224}" type="datetimeFigureOut">
              <a:rPr lang="en-US" smtClean="0"/>
              <a:pPr/>
              <a:t>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2E9EE-A870-438B-947A-FF671DFAFC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209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159" y="609600"/>
            <a:ext cx="8594429" cy="3403600"/>
          </a:xfrm>
        </p:spPr>
        <p:txBody>
          <a:bodyPr anchor="ctr">
            <a:normAutofit/>
          </a:bodyPr>
          <a:lstStyle>
            <a:lvl1pPr algn="l">
              <a:defRPr sz="4399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59" y="4470400"/>
            <a:ext cx="8594429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799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042A8-43C1-4815-A5CF-022104463224}" type="datetimeFigureOut">
              <a:rPr lang="en-US" smtClean="0"/>
              <a:pPr/>
              <a:t>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2E9EE-A870-438B-947A-FF671DFAFC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290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092" y="609600"/>
            <a:ext cx="8092026" cy="3022600"/>
          </a:xfrm>
        </p:spPr>
        <p:txBody>
          <a:bodyPr anchor="ctr">
            <a:normAutofit/>
          </a:bodyPr>
          <a:lstStyle>
            <a:lvl1pPr algn="l">
              <a:defRPr sz="4399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5783" y="3632200"/>
            <a:ext cx="7222643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063" indent="0">
              <a:buFontTx/>
              <a:buNone/>
              <a:defRPr/>
            </a:lvl2pPr>
            <a:lvl3pPr marL="914126" indent="0">
              <a:buFontTx/>
              <a:buNone/>
              <a:defRPr/>
            </a:lvl3pPr>
            <a:lvl4pPr marL="1371189" indent="0">
              <a:buFontTx/>
              <a:buNone/>
              <a:defRPr/>
            </a:lvl4pPr>
            <a:lvl5pPr marL="1828251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59" y="4470400"/>
            <a:ext cx="8594429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799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042A8-43C1-4815-A5CF-022104463224}" type="datetimeFigureOut">
              <a:rPr lang="en-US" smtClean="0"/>
              <a:pPr/>
              <a:t>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2E9EE-A870-438B-947A-FF671DFAFC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729" y="790378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/>
            <a:r>
              <a:rPr lang="en-US" sz="7998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0695" y="2886556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/>
            <a:r>
              <a:rPr lang="en-US" sz="7998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231944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159" y="1931988"/>
            <a:ext cx="8594429" cy="2595460"/>
          </a:xfrm>
        </p:spPr>
        <p:txBody>
          <a:bodyPr anchor="b">
            <a:normAutofit/>
          </a:bodyPr>
          <a:lstStyle>
            <a:lvl1pPr algn="l">
              <a:defRPr sz="4399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59" y="4527448"/>
            <a:ext cx="8594429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799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042A8-43C1-4815-A5CF-022104463224}" type="datetimeFigureOut">
              <a:rPr lang="en-US" smtClean="0"/>
              <a:pPr/>
              <a:t>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2E9EE-A870-438B-947A-FF671DFAFC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024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092" y="609600"/>
            <a:ext cx="8092026" cy="3022600"/>
          </a:xfrm>
        </p:spPr>
        <p:txBody>
          <a:bodyPr anchor="ctr">
            <a:normAutofit/>
          </a:bodyPr>
          <a:lstStyle>
            <a:lvl1pPr algn="l">
              <a:defRPr sz="4399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156" y="4013200"/>
            <a:ext cx="8594430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399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063" indent="0">
              <a:buFontTx/>
              <a:buNone/>
              <a:defRPr/>
            </a:lvl2pPr>
            <a:lvl3pPr marL="914126" indent="0">
              <a:buFontTx/>
              <a:buNone/>
              <a:defRPr/>
            </a:lvl3pPr>
            <a:lvl4pPr marL="1371189" indent="0">
              <a:buFontTx/>
              <a:buNone/>
              <a:defRPr/>
            </a:lvl4pPr>
            <a:lvl5pPr marL="1828251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59" y="4527448"/>
            <a:ext cx="8594429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799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042A8-43C1-4815-A5CF-022104463224}" type="datetimeFigureOut">
              <a:rPr lang="en-US" smtClean="0"/>
              <a:pPr/>
              <a:t>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2E9EE-A870-438B-947A-FF671DFAFC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729" y="790378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/>
            <a:r>
              <a:rPr lang="en-US" sz="7998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0695" y="2886556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/>
            <a:r>
              <a:rPr lang="en-US" sz="7998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582650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621" y="609600"/>
            <a:ext cx="8585966" cy="3022600"/>
          </a:xfrm>
        </p:spPr>
        <p:txBody>
          <a:bodyPr anchor="ctr">
            <a:normAutofit/>
          </a:bodyPr>
          <a:lstStyle>
            <a:lvl1pPr algn="l">
              <a:defRPr sz="4399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156" y="4013200"/>
            <a:ext cx="8594430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399">
                <a:solidFill>
                  <a:schemeClr val="accent1"/>
                </a:solidFill>
              </a:defRPr>
            </a:lvl1pPr>
            <a:lvl2pPr marL="457063" indent="0">
              <a:buFontTx/>
              <a:buNone/>
              <a:defRPr/>
            </a:lvl2pPr>
            <a:lvl3pPr marL="914126" indent="0">
              <a:buFontTx/>
              <a:buNone/>
              <a:defRPr/>
            </a:lvl3pPr>
            <a:lvl4pPr marL="1371189" indent="0">
              <a:buFontTx/>
              <a:buNone/>
              <a:defRPr/>
            </a:lvl4pPr>
            <a:lvl5pPr marL="1828251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59" y="4527448"/>
            <a:ext cx="8594429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799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042A8-43C1-4815-A5CF-022104463224}" type="datetimeFigureOut">
              <a:rPr lang="en-US" smtClean="0"/>
              <a:pPr/>
              <a:t>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2E9EE-A870-438B-947A-FF671DFAFC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572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042A8-43C1-4815-A5CF-022104463224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2E9EE-A870-438B-947A-FF671DFAF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115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5599" y="609600"/>
            <a:ext cx="130440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159" y="609600"/>
            <a:ext cx="7058311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042A8-43C1-4815-A5CF-022104463224}" type="datetimeFigureOut">
              <a:rPr lang="en-US" smtClean="0"/>
              <a:pPr/>
              <a:t>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2E9EE-A870-438B-947A-FF671DFAFC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325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 Slid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3" y="3505200"/>
            <a:ext cx="9144000" cy="1908446"/>
          </a:xfrm>
        </p:spPr>
        <p:txBody>
          <a:bodyPr>
            <a:noAutofit/>
          </a:bodyPr>
          <a:lstStyle>
            <a:lvl1pPr>
              <a:lnSpc>
                <a:spcPct val="85000"/>
              </a:lnSpc>
              <a:defRPr sz="66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7" name="Picture Placeholder 16" descr="An empty placeholder to add an image. Click on the placeholder and select the image that you wish to add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88825" cy="3141318"/>
          </a:xfrm>
          <a:custGeom>
            <a:avLst/>
            <a:gdLst>
              <a:gd name="connsiteX0" fmla="*/ 0 w 12188825"/>
              <a:gd name="connsiteY0" fmla="*/ 0 h 3867150"/>
              <a:gd name="connsiteX1" fmla="*/ 12188825 w 12188825"/>
              <a:gd name="connsiteY1" fmla="*/ 0 h 3867150"/>
              <a:gd name="connsiteX2" fmla="*/ 12188825 w 12188825"/>
              <a:gd name="connsiteY2" fmla="*/ 3867150 h 3867150"/>
              <a:gd name="connsiteX3" fmla="*/ 12188824 w 12188825"/>
              <a:gd name="connsiteY3" fmla="*/ 2819066 h 3867150"/>
              <a:gd name="connsiteX4" fmla="*/ 6324758 w 12188825"/>
              <a:gd name="connsiteY4" fmla="*/ 3141318 h 3867150"/>
              <a:gd name="connsiteX5" fmla="*/ 0 w 12188825"/>
              <a:gd name="connsiteY5" fmla="*/ 2907554 h 3867150"/>
              <a:gd name="connsiteX6" fmla="*/ 0 w 12188825"/>
              <a:gd name="connsiteY6" fmla="*/ 0 h 3867150"/>
              <a:gd name="connsiteX0" fmla="*/ 0 w 12188825"/>
              <a:gd name="connsiteY0" fmla="*/ 0 h 3141318"/>
              <a:gd name="connsiteX1" fmla="*/ 12188825 w 12188825"/>
              <a:gd name="connsiteY1" fmla="*/ 0 h 3141318"/>
              <a:gd name="connsiteX2" fmla="*/ 12188824 w 12188825"/>
              <a:gd name="connsiteY2" fmla="*/ 2819066 h 3141318"/>
              <a:gd name="connsiteX3" fmla="*/ 6324758 w 12188825"/>
              <a:gd name="connsiteY3" fmla="*/ 3141318 h 3141318"/>
              <a:gd name="connsiteX4" fmla="*/ 0 w 12188825"/>
              <a:gd name="connsiteY4" fmla="*/ 2907554 h 3141318"/>
              <a:gd name="connsiteX5" fmla="*/ 0 w 12188825"/>
              <a:gd name="connsiteY5" fmla="*/ 0 h 3141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88825" h="3141318">
                <a:moveTo>
                  <a:pt x="0" y="0"/>
                </a:moveTo>
                <a:lnTo>
                  <a:pt x="12188825" y="0"/>
                </a:lnTo>
                <a:cubicBezTo>
                  <a:pt x="12188825" y="939689"/>
                  <a:pt x="12188824" y="1879377"/>
                  <a:pt x="12188824" y="2819066"/>
                </a:cubicBezTo>
                <a:cubicBezTo>
                  <a:pt x="10416010" y="2990681"/>
                  <a:pt x="8565431" y="3141318"/>
                  <a:pt x="6324758" y="3141318"/>
                </a:cubicBezTo>
                <a:cubicBezTo>
                  <a:pt x="4093515" y="3141318"/>
                  <a:pt x="1768040" y="3077775"/>
                  <a:pt x="0" y="2907554"/>
                </a:cubicBezTo>
                <a:lnTo>
                  <a:pt x="0" y="0"/>
                </a:lnTo>
                <a:close/>
              </a:path>
            </a:pathLst>
          </a:custGeom>
        </p:spPr>
        <p:txBody>
          <a:bodyPr tIns="45720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1501775" y="5562600"/>
            <a:ext cx="7335837" cy="8382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Edit Master subtitle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93897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5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042A8-43C1-4815-A5CF-022104463224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2E9EE-A870-438B-947A-FF671DFAF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541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159" y="2700868"/>
            <a:ext cx="8594429" cy="1826581"/>
          </a:xfrm>
        </p:spPr>
        <p:txBody>
          <a:bodyPr anchor="b"/>
          <a:lstStyle>
            <a:lvl1pPr algn="l">
              <a:defRPr sz="3999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59" y="4527448"/>
            <a:ext cx="8594429" cy="860400"/>
          </a:xfrm>
        </p:spPr>
        <p:txBody>
          <a:bodyPr anchor="t"/>
          <a:lstStyle>
            <a:lvl1pPr marL="0" indent="0" algn="l">
              <a:buNone/>
              <a:defRPr sz="1999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042A8-43C1-4815-A5CF-022104463224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2E9EE-A870-438B-947A-FF671DFAFC9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88007147-59E4-C149-9DD6-4FB84617F1ED}"/>
              </a:ext>
            </a:extLst>
          </p:cNvPr>
          <p:cNvSpPr/>
          <p:nvPr userDrawn="1"/>
        </p:nvSpPr>
        <p:spPr>
          <a:xfrm flipH="1">
            <a:off x="2" y="789993"/>
            <a:ext cx="12188825" cy="5080598"/>
          </a:xfrm>
          <a:custGeom>
            <a:avLst/>
            <a:gdLst/>
            <a:ahLst/>
            <a:cxnLst/>
            <a:rect l="l" t="t" r="r" b="b"/>
            <a:pathLst>
              <a:path w="12188825" h="5080598">
                <a:moveTo>
                  <a:pt x="12188824" y="0"/>
                </a:moveTo>
                <a:cubicBezTo>
                  <a:pt x="10416010" y="171615"/>
                  <a:pt x="8323891" y="270494"/>
                  <a:pt x="6083218" y="270494"/>
                </a:cubicBezTo>
                <a:cubicBezTo>
                  <a:pt x="3851975" y="270494"/>
                  <a:pt x="1768040" y="172445"/>
                  <a:pt x="0" y="2224"/>
                </a:cubicBezTo>
                <a:lnTo>
                  <a:pt x="0" y="1496008"/>
                </a:lnTo>
                <a:lnTo>
                  <a:pt x="0" y="1785092"/>
                </a:lnTo>
                <a:lnTo>
                  <a:pt x="0" y="3295506"/>
                </a:lnTo>
                <a:lnTo>
                  <a:pt x="0" y="3553408"/>
                </a:lnTo>
                <a:lnTo>
                  <a:pt x="0" y="5080598"/>
                </a:lnTo>
                <a:cubicBezTo>
                  <a:pt x="1772814" y="4908983"/>
                  <a:pt x="3864933" y="4810104"/>
                  <a:pt x="6105606" y="4810104"/>
                </a:cubicBezTo>
                <a:cubicBezTo>
                  <a:pt x="8336849" y="4810104"/>
                  <a:pt x="10420784" y="4908153"/>
                  <a:pt x="12188824" y="5078374"/>
                </a:cubicBezTo>
                <a:lnTo>
                  <a:pt x="12188824" y="3553408"/>
                </a:lnTo>
                <a:lnTo>
                  <a:pt x="12188825" y="3553408"/>
                </a:lnTo>
                <a:lnTo>
                  <a:pt x="12188825" y="1496008"/>
                </a:lnTo>
                <a:lnTo>
                  <a:pt x="12188824" y="1496008"/>
                </a:lnTo>
                <a:close/>
              </a:path>
            </a:pathLst>
          </a:custGeom>
          <a:solidFill>
            <a:schemeClr val="bg2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id="{BB5A9EDC-720A-9649-A2EC-A05FDB9DC430}"/>
              </a:ext>
            </a:extLst>
          </p:cNvPr>
          <p:cNvSpPr/>
          <p:nvPr userDrawn="1"/>
        </p:nvSpPr>
        <p:spPr>
          <a:xfrm flipH="1">
            <a:off x="2" y="792217"/>
            <a:ext cx="12188825" cy="5078374"/>
          </a:xfrm>
          <a:custGeom>
            <a:avLst/>
            <a:gdLst/>
            <a:ahLst/>
            <a:cxnLst/>
            <a:rect l="l" t="t" r="r" b="b"/>
            <a:pathLst>
              <a:path w="12188825" h="5078374">
                <a:moveTo>
                  <a:pt x="0" y="0"/>
                </a:moveTo>
                <a:lnTo>
                  <a:pt x="0" y="1493784"/>
                </a:lnTo>
                <a:lnTo>
                  <a:pt x="0" y="1782868"/>
                </a:lnTo>
                <a:lnTo>
                  <a:pt x="0" y="3293282"/>
                </a:lnTo>
                <a:lnTo>
                  <a:pt x="0" y="3551184"/>
                </a:lnTo>
                <a:lnTo>
                  <a:pt x="0" y="5078374"/>
                </a:lnTo>
                <a:lnTo>
                  <a:pt x="2" y="5078374"/>
                </a:lnTo>
                <a:lnTo>
                  <a:pt x="2" y="4101849"/>
                </a:lnTo>
                <a:lnTo>
                  <a:pt x="8" y="4101849"/>
                </a:lnTo>
                <a:lnTo>
                  <a:pt x="8" y="4825486"/>
                </a:lnTo>
                <a:cubicBezTo>
                  <a:pt x="1730681" y="4664816"/>
                  <a:pt x="3842825" y="4589835"/>
                  <a:pt x="6121038" y="4629602"/>
                </a:cubicBezTo>
                <a:cubicBezTo>
                  <a:pt x="8380486" y="4669041"/>
                  <a:pt x="10472749" y="4815575"/>
                  <a:pt x="12188824" y="5033515"/>
                </a:cubicBezTo>
                <a:lnTo>
                  <a:pt x="12188824" y="3551184"/>
                </a:lnTo>
                <a:lnTo>
                  <a:pt x="12188825" y="3551184"/>
                </a:lnTo>
                <a:lnTo>
                  <a:pt x="12188825" y="1493784"/>
                </a:lnTo>
                <a:lnTo>
                  <a:pt x="12188824" y="1493784"/>
                </a:lnTo>
                <a:lnTo>
                  <a:pt x="12188824" y="254012"/>
                </a:lnTo>
                <a:cubicBezTo>
                  <a:pt x="10458154" y="414682"/>
                  <a:pt x="8346010" y="489663"/>
                  <a:pt x="6067797" y="449896"/>
                </a:cubicBezTo>
                <a:cubicBezTo>
                  <a:pt x="3808349" y="410457"/>
                  <a:pt x="1716086" y="263923"/>
                  <a:pt x="8" y="45983"/>
                </a:cubicBezTo>
                <a:lnTo>
                  <a:pt x="8" y="977649"/>
                </a:lnTo>
                <a:lnTo>
                  <a:pt x="2" y="97764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2727880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158" y="2160589"/>
            <a:ext cx="418294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8645" y="2160590"/>
            <a:ext cx="418294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042A8-43C1-4815-A5CF-022104463224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2E9EE-A870-438B-947A-FF671DFAF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824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570" y="2160983"/>
            <a:ext cx="4184533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570" y="2737246"/>
            <a:ext cx="418453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7058" y="2160983"/>
            <a:ext cx="4184528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7059" y="2737246"/>
            <a:ext cx="418452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042A8-43C1-4815-A5CF-022104463224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2E9EE-A870-438B-947A-FF671DFAF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575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158" y="609600"/>
            <a:ext cx="8594429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042A8-43C1-4815-A5CF-022104463224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2E9EE-A870-438B-947A-FF671DFAF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235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042A8-43C1-4815-A5CF-022104463224}" type="datetimeFigureOut">
              <a:rPr lang="en-US" smtClean="0"/>
              <a:pPr/>
              <a:t>2/13/2020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2E9EE-A870-438B-947A-FF671DFAFC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214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158" y="1498604"/>
            <a:ext cx="3853524" cy="1278466"/>
          </a:xfrm>
        </p:spPr>
        <p:txBody>
          <a:bodyPr anchor="b">
            <a:normAutofit/>
          </a:bodyPr>
          <a:lstStyle>
            <a:lvl1pPr>
              <a:defRPr sz="19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9222" y="514925"/>
            <a:ext cx="4512366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158" y="2777069"/>
            <a:ext cx="3853524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6926" indent="0">
              <a:buNone/>
              <a:defRPr sz="1400"/>
            </a:lvl2pPr>
            <a:lvl3pPr marL="913852" indent="0">
              <a:buNone/>
              <a:defRPr sz="1200"/>
            </a:lvl3pPr>
            <a:lvl4pPr marL="1370778" indent="0">
              <a:buNone/>
              <a:defRPr sz="1000"/>
            </a:lvl4pPr>
            <a:lvl5pPr marL="1827703" indent="0">
              <a:buNone/>
              <a:defRPr sz="1000"/>
            </a:lvl5pPr>
            <a:lvl6pPr marL="2284628" indent="0">
              <a:buNone/>
              <a:defRPr sz="1000"/>
            </a:lvl6pPr>
            <a:lvl7pPr marL="2741554" indent="0">
              <a:buNone/>
              <a:defRPr sz="1000"/>
            </a:lvl7pPr>
            <a:lvl8pPr marL="3198480" indent="0">
              <a:buNone/>
              <a:defRPr sz="1000"/>
            </a:lvl8pPr>
            <a:lvl9pPr marL="3655406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042A8-43C1-4815-A5CF-022104463224}" type="datetimeFigureOut">
              <a:rPr lang="en-US" smtClean="0"/>
              <a:pPr/>
              <a:t>2/13/2020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2E9EE-A870-438B-947A-FF671DFAFC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100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158" y="4800600"/>
            <a:ext cx="8594428" cy="566738"/>
          </a:xfrm>
        </p:spPr>
        <p:txBody>
          <a:bodyPr anchor="b">
            <a:normAutofit/>
          </a:bodyPr>
          <a:lstStyle>
            <a:lvl1pPr algn="l">
              <a:defRPr sz="2399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158" y="609600"/>
            <a:ext cx="8594429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158" y="5367338"/>
            <a:ext cx="8594428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042A8-43C1-4815-A5CF-022104463224}" type="datetimeFigureOut">
              <a:rPr lang="en-US" smtClean="0"/>
              <a:pPr/>
              <a:t>2/13/2020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2E9EE-A870-438B-947A-FF671DFAFC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id="{E6350E87-9010-4A4B-9CCE-038C3C4E960F}"/>
              </a:ext>
            </a:extLst>
          </p:cNvPr>
          <p:cNvSpPr/>
          <p:nvPr userDrawn="1"/>
        </p:nvSpPr>
        <p:spPr>
          <a:xfrm>
            <a:off x="7466013" y="1"/>
            <a:ext cx="4722806" cy="6353183"/>
          </a:xfrm>
          <a:custGeom>
            <a:avLst/>
            <a:gdLst/>
            <a:ahLst/>
            <a:cxnLst/>
            <a:rect l="l" t="t" r="r" b="b"/>
            <a:pathLst>
              <a:path w="4722806" h="6353183">
                <a:moveTo>
                  <a:pt x="0" y="0"/>
                </a:moveTo>
                <a:lnTo>
                  <a:pt x="4722806" y="0"/>
                </a:lnTo>
                <a:lnTo>
                  <a:pt x="4722806" y="6098225"/>
                </a:lnTo>
                <a:cubicBezTo>
                  <a:pt x="3319459" y="6233334"/>
                  <a:pt x="1717095" y="6322975"/>
                  <a:pt x="0" y="6353183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2938084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88825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158" y="609600"/>
            <a:ext cx="8594429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58" y="2160590"/>
            <a:ext cx="8594429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3257" y="6041363"/>
            <a:ext cx="9117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F042A8-43C1-4815-A5CF-022104463224}" type="datetimeFigureOut">
              <a:rPr lang="en-US" smtClean="0"/>
              <a:pPr/>
              <a:t>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158" y="6041363"/>
            <a:ext cx="62959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8426" y="6041363"/>
            <a:ext cx="68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382E9EE-A870-438B-947A-FF671DFAFC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2601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  <p:sldLayoutId id="2147483778" r:id="rId16"/>
    <p:sldLayoutId id="2147483779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457063" rtl="0" eaLnBrk="1" latinLnBrk="0" hangingPunct="1">
        <a:spcBef>
          <a:spcPct val="0"/>
        </a:spcBef>
        <a:buNone/>
        <a:defRPr sz="3599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797" indent="-342797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799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727" indent="-285664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2657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599720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6783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3846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0908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7971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5034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3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ailto:jsutton3@wcpss.net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.spotify.com/track/6vW3cxpUmK3pjyB1GXIu7N?si=sFiSwGq3TseGc2O58vN5UQ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tiff"/><Relationship Id="rId4" Type="http://schemas.openxmlformats.org/officeDocument/2006/relationships/hyperlink" Target="https://www.youtube.com/watch?v=LPLUvbfDnzc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.spotify.com/track/682SASISAeIORs1FZB4Qm4?si=JHogDXdFRA2WFSVDJSmsbQ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tiff"/><Relationship Id="rId4" Type="http://schemas.openxmlformats.org/officeDocument/2006/relationships/hyperlink" Target="https://www.youtube.com/watch?v=XobzWm3uPbM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robertmunsch.com/books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hyperlink" Target="https://blogs.sd41.bc.ca/ell/files/2017/12/Tier-2-vocab-K-12.pdf" TargetMode="Externa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Ub7FHJJIpNmis6SB2WJNJgSqEUV1LHNVwGMVCNTlixE/edit#gid=0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14">
            <a:extLst>
              <a:ext uri="{FF2B5EF4-FFF2-40B4-BE49-F238E27FC236}">
                <a16:creationId xmlns:a16="http://schemas.microsoft.com/office/drawing/2014/main" id="{6A761A44-A936-4382-8A16-7ED6A2903D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88828" cy="6866467"/>
            <a:chOff x="0" y="-8467"/>
            <a:chExt cx="12192000" cy="6866467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5459EE73-661E-48AA-A374-BF2B850F58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D653EA91-5E43-427F-B0AB-1B8A496BC6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23">
              <a:extLst>
                <a:ext uri="{FF2B5EF4-FFF2-40B4-BE49-F238E27FC236}">
                  <a16:creationId xmlns:a16="http://schemas.microsoft.com/office/drawing/2014/main" id="{57571081-E136-40F9-B123-3A16F53BEB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5">
              <a:extLst>
                <a:ext uri="{FF2B5EF4-FFF2-40B4-BE49-F238E27FC236}">
                  <a16:creationId xmlns:a16="http://schemas.microsoft.com/office/drawing/2014/main" id="{73197C11-EFC2-4F71-BEFF-B7EE3EEFF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074C7561-7217-4DBC-8C63-2BB8560D62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7">
              <a:extLst>
                <a:ext uri="{FF2B5EF4-FFF2-40B4-BE49-F238E27FC236}">
                  <a16:creationId xmlns:a16="http://schemas.microsoft.com/office/drawing/2014/main" id="{6EB4E4EC-EA7F-4A46-9AF5-7E3E4E543B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8">
              <a:extLst>
                <a:ext uri="{FF2B5EF4-FFF2-40B4-BE49-F238E27FC236}">
                  <a16:creationId xmlns:a16="http://schemas.microsoft.com/office/drawing/2014/main" id="{9048D13B-C50D-4EF9-AB6D-86713B7D43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9">
              <a:extLst>
                <a:ext uri="{FF2B5EF4-FFF2-40B4-BE49-F238E27FC236}">
                  <a16:creationId xmlns:a16="http://schemas.microsoft.com/office/drawing/2014/main" id="{8213FFC7-C869-40A9-8DBD-B311B342E7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>
              <a:extLst>
                <a:ext uri="{FF2B5EF4-FFF2-40B4-BE49-F238E27FC236}">
                  <a16:creationId xmlns:a16="http://schemas.microsoft.com/office/drawing/2014/main" id="{A029FB91-93F5-4D40-9014-8D5108951E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Isosceles Triangle 24">
              <a:extLst>
                <a:ext uri="{FF2B5EF4-FFF2-40B4-BE49-F238E27FC236}">
                  <a16:creationId xmlns:a16="http://schemas.microsoft.com/office/drawing/2014/main" id="{F6022FD2-DE49-41E6-B3BF-B113018CA2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10" name="Picture Placeholder 9" descr="Piano keys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32" t="839" r="33480"/>
          <a:stretch/>
        </p:blipFill>
        <p:spPr>
          <a:xfrm>
            <a:off x="4268742" y="-1"/>
            <a:ext cx="7920083" cy="6858001"/>
          </a:xfrm>
          <a:custGeom>
            <a:avLst/>
            <a:gdLst>
              <a:gd name="connsiteX0" fmla="*/ 379987 w 7922146"/>
              <a:gd name="connsiteY0" fmla="*/ 0 h 6858001"/>
              <a:gd name="connsiteX1" fmla="*/ 5304971 w 7922146"/>
              <a:gd name="connsiteY1" fmla="*/ 0 h 6858001"/>
              <a:gd name="connsiteX2" fmla="*/ 7065281 w 7922146"/>
              <a:gd name="connsiteY2" fmla="*/ 0 h 6858001"/>
              <a:gd name="connsiteX3" fmla="*/ 7397540 w 7922146"/>
              <a:gd name="connsiteY3" fmla="*/ 0 h 6858001"/>
              <a:gd name="connsiteX4" fmla="*/ 7397540 w 7922146"/>
              <a:gd name="connsiteY4" fmla="*/ 1 h 6858001"/>
              <a:gd name="connsiteX5" fmla="*/ 7922146 w 7922146"/>
              <a:gd name="connsiteY5" fmla="*/ 1 h 6858001"/>
              <a:gd name="connsiteX6" fmla="*/ 7922146 w 7922146"/>
              <a:gd name="connsiteY6" fmla="*/ 6858001 h 6858001"/>
              <a:gd name="connsiteX7" fmla="*/ 7065281 w 7922146"/>
              <a:gd name="connsiteY7" fmla="*/ 6858001 h 6858001"/>
              <a:gd name="connsiteX8" fmla="*/ 7065281 w 7922146"/>
              <a:gd name="connsiteY8" fmla="*/ 6858000 h 6858001"/>
              <a:gd name="connsiteX9" fmla="*/ 5932989 w 7922146"/>
              <a:gd name="connsiteY9" fmla="*/ 6858000 h 6858001"/>
              <a:gd name="connsiteX10" fmla="*/ 5932989 w 7922146"/>
              <a:gd name="connsiteY10" fmla="*/ 6858001 h 6858001"/>
              <a:gd name="connsiteX11" fmla="*/ 27809 w 7922146"/>
              <a:gd name="connsiteY11" fmla="*/ 6858001 h 6858001"/>
              <a:gd name="connsiteX12" fmla="*/ 1803228 w 7922146"/>
              <a:gd name="connsiteY12" fmla="*/ 4521201 h 6858001"/>
              <a:gd name="connsiteX13" fmla="*/ 0 w 7922146"/>
              <a:gd name="connsiteY13" fmla="*/ 0 h 6858001"/>
              <a:gd name="connsiteX14" fmla="*/ 379987 w 7922146"/>
              <a:gd name="connsiteY14" fmla="*/ 0 h 6858001"/>
              <a:gd name="connsiteX15" fmla="*/ 0 w 7922146"/>
              <a:gd name="connsiteY15" fmla="*/ 407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1812" y="2209800"/>
            <a:ext cx="4572000" cy="183795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 defTabSz="457200"/>
            <a:r>
              <a:rPr lang="en-US" sz="6000" dirty="0"/>
              <a:t>Music is Lit…..</a:t>
            </a:r>
            <a:br>
              <a:rPr lang="en-US" sz="4800" dirty="0"/>
            </a:br>
            <a:r>
              <a:rPr lang="en-US" sz="4400" dirty="0"/>
              <a:t>(</a:t>
            </a:r>
            <a:r>
              <a:rPr lang="en-US" sz="2700" dirty="0"/>
              <a:t>Literacy, that is</a:t>
            </a:r>
            <a:r>
              <a:rPr lang="en-US" sz="4400" dirty="0"/>
              <a:t>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7158" y="4050831"/>
            <a:ext cx="4078659" cy="1096901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 defTabSz="457200">
              <a:spcBef>
                <a:spcPts val="1000"/>
              </a:spcBef>
            </a:pP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57C1A16-B8AB-4D99-A195-A38F556A6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68571" y="0"/>
            <a:ext cx="1218883" cy="6858000"/>
          </a:xfrm>
          <a:prstGeom prst="line">
            <a:avLst/>
          </a:prstGeom>
          <a:ln w="9525">
            <a:solidFill>
              <a:srgbClr val="40404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8A9B20B-D1DD-4573-B5EC-5580295192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3333" y="3681413"/>
            <a:ext cx="4762317" cy="3176587"/>
          </a:xfrm>
          <a:prstGeom prst="line">
            <a:avLst/>
          </a:prstGeom>
          <a:ln w="9525">
            <a:solidFill>
              <a:srgbClr val="40404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Rectangle 23">
            <a:extLst>
              <a:ext uri="{FF2B5EF4-FFF2-40B4-BE49-F238E27FC236}">
                <a16:creationId xmlns:a16="http://schemas.microsoft.com/office/drawing/2014/main" id="{66D61E08-70C3-48D8-BEA0-787111DC3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79084" y="-8467"/>
            <a:ext cx="3006566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3" name="Rectangle 25">
            <a:extLst>
              <a:ext uri="{FF2B5EF4-FFF2-40B4-BE49-F238E27FC236}">
                <a16:creationId xmlns:a16="http://schemas.microsoft.com/office/drawing/2014/main" id="{FC55298F-0AE5-478E-AD2B-03C2614C5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0941" y="-8467"/>
            <a:ext cx="2587884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5" name="Isosceles Triangle 24">
            <a:extLst>
              <a:ext uri="{FF2B5EF4-FFF2-40B4-BE49-F238E27FC236}">
                <a16:creationId xmlns:a16="http://schemas.microsoft.com/office/drawing/2014/main" id="{C180E4EA-0B63-4779-A895-7E90E71088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0006" y="3048000"/>
            <a:ext cx="3258819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7" name="Rectangle 27">
            <a:extLst>
              <a:ext uri="{FF2B5EF4-FFF2-40B4-BE49-F238E27FC236}">
                <a16:creationId xmlns:a16="http://schemas.microsoft.com/office/drawing/2014/main" id="{CEE01D9D-3DE8-4EED-B0D3-8F3C79CC7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2069" y="-8467"/>
            <a:ext cx="2853582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9" name="Rectangle 28">
            <a:extLst>
              <a:ext uri="{FF2B5EF4-FFF2-40B4-BE49-F238E27FC236}">
                <a16:creationId xmlns:a16="http://schemas.microsoft.com/office/drawing/2014/main" id="{89AF5CE9-607F-43F4-8983-DCD6DA405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5891" y="-8467"/>
            <a:ext cx="1289758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1" name="Rectangle 29">
            <a:extLst>
              <a:ext uri="{FF2B5EF4-FFF2-40B4-BE49-F238E27FC236}">
                <a16:creationId xmlns:a16="http://schemas.microsoft.com/office/drawing/2014/main" id="{6EEA2DBD-9E1E-4521-8C01-F32AD18A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6150" y="-8467"/>
            <a:ext cx="1249499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3" name="Isosceles Triangle 29">
            <a:extLst>
              <a:ext uri="{FF2B5EF4-FFF2-40B4-BE49-F238E27FC236}">
                <a16:creationId xmlns:a16="http://schemas.microsoft.com/office/drawing/2014/main" id="{15BBD2C1-BA9B-46A9-A27A-33498B169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68965" y="3589867"/>
            <a:ext cx="1816685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49426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5AE55A-A0EE-E748-B888-CDC98588B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indent="0"/>
            <a:r>
              <a:rPr lang="en-US" sz="9600" dirty="0">
                <a:latin typeface="Baghdad" pitchFamily="2" charset="-78"/>
                <a:cs typeface="Baghdad" pitchFamily="2" charset="-78"/>
              </a:rPr>
              <a:t>Have fun and try your best!!!</a:t>
            </a:r>
            <a:br>
              <a:rPr lang="en-US" sz="9600" dirty="0">
                <a:latin typeface="Baghdad" pitchFamily="2" charset="-78"/>
                <a:cs typeface="Baghdad" pitchFamily="2" charset="-78"/>
              </a:rPr>
            </a:br>
            <a:br>
              <a:rPr lang="en-US" sz="6600" dirty="0">
                <a:latin typeface="Baghdad" pitchFamily="2" charset="-78"/>
                <a:cs typeface="Baghdad" pitchFamily="2" charset="-78"/>
              </a:rPr>
            </a:br>
            <a:br>
              <a:rPr lang="en-US" sz="6600" dirty="0">
                <a:latin typeface="Baghdad" pitchFamily="2" charset="-78"/>
                <a:cs typeface="Baghdad" pitchFamily="2" charset="-78"/>
              </a:rPr>
            </a:br>
            <a:r>
              <a:rPr lang="en-US" dirty="0">
                <a:latin typeface="Baghdad" pitchFamily="2" charset="-78"/>
                <a:cs typeface="Baghdad" pitchFamily="2" charset="-78"/>
              </a:rPr>
              <a:t>Feel free to contact me at </a:t>
            </a:r>
            <a:r>
              <a:rPr lang="en-US" dirty="0">
                <a:latin typeface="Baghdad" pitchFamily="2" charset="-78"/>
                <a:cs typeface="Baghdad" pitchFamily="2" charset="-78"/>
                <a:hlinkClick r:id="rId2"/>
              </a:rPr>
              <a:t>jsutton3@wcpss.net</a:t>
            </a:r>
            <a:r>
              <a:rPr lang="en-US" dirty="0">
                <a:latin typeface="Baghdad" pitchFamily="2" charset="-78"/>
                <a:cs typeface="Baghdad" pitchFamily="2" charset="-78"/>
              </a:rPr>
              <a:t> if you have any questions or need assistance. </a:t>
            </a:r>
            <a:br>
              <a:rPr lang="en-US" dirty="0">
                <a:latin typeface="Baghdad" pitchFamily="2" charset="-78"/>
                <a:cs typeface="Baghdad" pitchFamily="2" charset="-78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9612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293812" y="533400"/>
            <a:ext cx="7956259" cy="1077229"/>
          </a:xfrm>
        </p:spPr>
        <p:txBody>
          <a:bodyPr>
            <a:noAutofit/>
          </a:bodyPr>
          <a:lstStyle/>
          <a:p>
            <a:pPr algn="ctr"/>
            <a:r>
              <a:rPr lang="en-US" sz="7200" dirty="0"/>
              <a:t>Welcome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379412" y="1905000"/>
            <a:ext cx="4267200" cy="4267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b="1" u="sng" dirty="0">
                <a:latin typeface="Baghdad" pitchFamily="2" charset="-78"/>
                <a:ea typeface="Apple Symbols" panose="02000000000000000000" pitchFamily="2" charset="-79"/>
                <a:cs typeface="Baghdad" pitchFamily="2" charset="-78"/>
              </a:rPr>
              <a:t>Agenda:</a:t>
            </a:r>
          </a:p>
          <a:p>
            <a:pPr>
              <a:buFont typeface="Wingdings" pitchFamily="2" charset="2"/>
              <a:buChar char="v"/>
            </a:pPr>
            <a:r>
              <a:rPr lang="en-US" sz="4400" dirty="0">
                <a:latin typeface="Baghdad" pitchFamily="2" charset="-78"/>
                <a:ea typeface="Apple Symbols" panose="02000000000000000000" pitchFamily="2" charset="-79"/>
                <a:cs typeface="Baghdad" pitchFamily="2" charset="-78"/>
              </a:rPr>
              <a:t> Introductions</a:t>
            </a:r>
          </a:p>
          <a:p>
            <a:pPr>
              <a:buFont typeface="Wingdings" pitchFamily="2" charset="2"/>
              <a:buChar char="v"/>
            </a:pPr>
            <a:r>
              <a:rPr lang="en-US" sz="4400" dirty="0">
                <a:latin typeface="Baghdad" pitchFamily="2" charset="-78"/>
                <a:ea typeface="Apple Symbols" panose="02000000000000000000" pitchFamily="2" charset="-79"/>
                <a:cs typeface="Baghdad" pitchFamily="2" charset="-78"/>
              </a:rPr>
              <a:t> Presentation</a:t>
            </a:r>
          </a:p>
          <a:p>
            <a:pPr>
              <a:buFont typeface="Wingdings" pitchFamily="2" charset="2"/>
              <a:buChar char="v"/>
            </a:pPr>
            <a:r>
              <a:rPr lang="en-US" sz="4400" dirty="0">
                <a:latin typeface="Baghdad" pitchFamily="2" charset="-78"/>
                <a:ea typeface="Apple Symbols" panose="02000000000000000000" pitchFamily="2" charset="-79"/>
                <a:cs typeface="Baghdad" pitchFamily="2" charset="-78"/>
              </a:rPr>
              <a:t> Q&amp;A</a:t>
            </a:r>
          </a:p>
        </p:txBody>
      </p:sp>
      <p:sp>
        <p:nvSpPr>
          <p:cNvPr id="4" name="Content Placeholder 13">
            <a:extLst>
              <a:ext uri="{FF2B5EF4-FFF2-40B4-BE49-F238E27FC236}">
                <a16:creationId xmlns:a16="http://schemas.microsoft.com/office/drawing/2014/main" id="{026D2E3F-FC76-634A-BB90-452E409A421F}"/>
              </a:ext>
            </a:extLst>
          </p:cNvPr>
          <p:cNvSpPr txBox="1">
            <a:spLocks/>
          </p:cNvSpPr>
          <p:nvPr/>
        </p:nvSpPr>
        <p:spPr>
          <a:xfrm>
            <a:off x="6018212" y="1905000"/>
            <a:ext cx="5715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383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90000"/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5156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344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173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002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8308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4400" b="1" u="sng" dirty="0">
                <a:latin typeface="Baghdad" pitchFamily="2" charset="-78"/>
                <a:ea typeface="Apple Symbols" panose="02000000000000000000" pitchFamily="2" charset="-79"/>
                <a:cs typeface="Baghdad" pitchFamily="2" charset="-78"/>
              </a:rPr>
              <a:t>What to Expect:</a:t>
            </a:r>
          </a:p>
          <a:p>
            <a:pPr marL="342797" lvl="0" indent="-342797" defTabSz="457063">
              <a:lnSpc>
                <a:spcPct val="100000"/>
              </a:lnSpc>
              <a:spcBef>
                <a:spcPts val="1000"/>
              </a:spcBef>
              <a:buClr>
                <a:srgbClr val="90C226"/>
              </a:buClr>
              <a:buSzPct val="80000"/>
              <a:buFont typeface="Wingdings" pitchFamily="2" charset="2"/>
              <a:buChar char="v"/>
            </a:pPr>
            <a:r>
              <a:rPr lang="en-US" sz="4400" dirty="0">
                <a:solidFill>
                  <a:prstClr val="white">
                    <a:lumMod val="75000"/>
                    <a:lumOff val="25000"/>
                  </a:prstClr>
                </a:solidFill>
                <a:latin typeface="Baghdad" pitchFamily="2" charset="-78"/>
                <a:ea typeface="Apple Symbols" panose="02000000000000000000" pitchFamily="2" charset="-79"/>
                <a:cs typeface="Baghdad" pitchFamily="2" charset="-78"/>
              </a:rPr>
              <a:t>Tips to make reading interactive</a:t>
            </a:r>
          </a:p>
          <a:p>
            <a:pPr marL="342797" lvl="0" indent="-342797" defTabSz="457063">
              <a:lnSpc>
                <a:spcPct val="100000"/>
              </a:lnSpc>
              <a:spcBef>
                <a:spcPts val="1000"/>
              </a:spcBef>
              <a:buClr>
                <a:srgbClr val="90C226"/>
              </a:buClr>
              <a:buSzPct val="80000"/>
              <a:buFont typeface="Wingdings" pitchFamily="2" charset="2"/>
              <a:buChar char="v"/>
            </a:pPr>
            <a:r>
              <a:rPr lang="en-US" sz="4400" dirty="0">
                <a:solidFill>
                  <a:prstClr val="white">
                    <a:lumMod val="75000"/>
                    <a:lumOff val="25000"/>
                  </a:prstClr>
                </a:solidFill>
                <a:latin typeface="Baghdad" pitchFamily="2" charset="-78"/>
                <a:ea typeface="Apple Symbols" panose="02000000000000000000" pitchFamily="2" charset="-79"/>
                <a:cs typeface="Baghdad" pitchFamily="2" charset="-78"/>
              </a:rPr>
              <a:t>Group Participation</a:t>
            </a:r>
          </a:p>
          <a:p>
            <a:pPr marL="0" indent="0">
              <a:buNone/>
            </a:pPr>
            <a:endParaRPr lang="en-US" sz="4400" dirty="0">
              <a:latin typeface="Baghdad" pitchFamily="2" charset="-78"/>
              <a:ea typeface="Apple Symbols" panose="02000000000000000000" pitchFamily="2" charset="-79"/>
              <a:cs typeface="Baghdad" pitchFamily="2" charset="-78"/>
            </a:endParaRPr>
          </a:p>
          <a:p>
            <a:pPr marL="0" indent="0">
              <a:buNone/>
            </a:pPr>
            <a:endParaRPr lang="en-US" sz="4400" b="1" dirty="0">
              <a:latin typeface="Baghdad" pitchFamily="2" charset="-78"/>
              <a:ea typeface="Apple Symbols" panose="02000000000000000000" pitchFamily="2" charset="-79"/>
              <a:cs typeface="Baghda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87262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8997" y="609600"/>
            <a:ext cx="8594429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Reading with a Steady Beat</a:t>
            </a:r>
            <a:br>
              <a:rPr lang="en-US" dirty="0"/>
            </a:br>
            <a:r>
              <a:rPr lang="en-US" dirty="0"/>
              <a:t>(Lower Level)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56CA4F-00FB-F640-946F-C24EC44563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612" y="2422590"/>
            <a:ext cx="5257801" cy="367341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>
                <a:latin typeface="Baghdad" pitchFamily="2" charset="-78"/>
                <a:cs typeface="Baghdad" pitchFamily="2" charset="-78"/>
              </a:rPr>
              <a:t>One, two, three, four, five</a:t>
            </a:r>
          </a:p>
          <a:p>
            <a:pPr marL="0" indent="0">
              <a:buNone/>
            </a:pPr>
            <a:r>
              <a:rPr lang="en-US" sz="3200" b="1" dirty="0">
                <a:latin typeface="Baghdad" pitchFamily="2" charset="-78"/>
                <a:cs typeface="Baghdad" pitchFamily="2" charset="-78"/>
              </a:rPr>
              <a:t>Once I caught a fish alive.</a:t>
            </a:r>
          </a:p>
          <a:p>
            <a:pPr marL="0" indent="0">
              <a:buNone/>
            </a:pPr>
            <a:r>
              <a:rPr lang="en-US" sz="3200" b="1" dirty="0">
                <a:latin typeface="Baghdad" pitchFamily="2" charset="-78"/>
                <a:cs typeface="Baghdad" pitchFamily="2" charset="-78"/>
              </a:rPr>
              <a:t>Six, seven, eight, nine, ten,</a:t>
            </a:r>
          </a:p>
          <a:p>
            <a:pPr marL="0" indent="0">
              <a:buNone/>
            </a:pPr>
            <a:r>
              <a:rPr lang="en-US" sz="3200" b="1" dirty="0">
                <a:latin typeface="Baghdad" pitchFamily="2" charset="-78"/>
                <a:cs typeface="Baghdad" pitchFamily="2" charset="-78"/>
              </a:rPr>
              <a:t>Then I let it go again.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C797129-56AA-6143-B67B-1DF3394BB9EB}"/>
              </a:ext>
            </a:extLst>
          </p:cNvPr>
          <p:cNvSpPr txBox="1">
            <a:spLocks/>
          </p:cNvSpPr>
          <p:nvPr/>
        </p:nvSpPr>
        <p:spPr>
          <a:xfrm>
            <a:off x="6170612" y="2422590"/>
            <a:ext cx="5410200" cy="32511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797" indent="-342797" algn="l" defTabSz="457063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799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727" indent="-285664" algn="l" defTabSz="457063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2657" indent="-228531" algn="l" defTabSz="457063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99720" indent="-228531" algn="l" defTabSz="457063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6783" indent="-228531" algn="l" defTabSz="457063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3846" indent="-228531" algn="l" defTabSz="457063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0908" indent="-228531" algn="l" defTabSz="457063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7971" indent="-228531" algn="l" defTabSz="457063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5034" indent="-228531" algn="l" defTabSz="457063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n-US" sz="3200" b="1" dirty="0">
                <a:latin typeface="Baghdad" pitchFamily="2" charset="-78"/>
                <a:cs typeface="Baghdad" pitchFamily="2" charset="-78"/>
              </a:rPr>
              <a:t>Why did you let it go?</a:t>
            </a:r>
          </a:p>
          <a:p>
            <a:pPr marL="0" indent="0">
              <a:buFont typeface="Wingdings 3" charset="2"/>
              <a:buNone/>
            </a:pPr>
            <a:r>
              <a:rPr lang="en-US" sz="3200" b="1" dirty="0">
                <a:latin typeface="Baghdad" pitchFamily="2" charset="-78"/>
                <a:cs typeface="Baghdad" pitchFamily="2" charset="-78"/>
              </a:rPr>
              <a:t>Because it bit my finger so.</a:t>
            </a:r>
          </a:p>
          <a:p>
            <a:pPr marL="0" indent="0">
              <a:buFont typeface="Wingdings 3" charset="2"/>
              <a:buNone/>
            </a:pPr>
            <a:r>
              <a:rPr lang="en-US" sz="3200" b="1" dirty="0">
                <a:latin typeface="Baghdad" pitchFamily="2" charset="-78"/>
                <a:cs typeface="Baghdad" pitchFamily="2" charset="-78"/>
              </a:rPr>
              <a:t>Which finger did it bite?</a:t>
            </a:r>
          </a:p>
          <a:p>
            <a:pPr marL="0" indent="0">
              <a:buFont typeface="Wingdings 3" charset="2"/>
              <a:buNone/>
            </a:pPr>
            <a:r>
              <a:rPr lang="en-US" sz="3200" b="1" dirty="0">
                <a:latin typeface="Baghdad" pitchFamily="2" charset="-78"/>
                <a:cs typeface="Baghdad" pitchFamily="2" charset="-78"/>
              </a:rPr>
              <a:t>This little finger on the right. </a:t>
            </a:r>
          </a:p>
        </p:txBody>
      </p:sp>
    </p:spTree>
    <p:extLst>
      <p:ext uri="{BB962C8B-B14F-4D97-AF65-F5344CB8AC3E}">
        <p14:creationId xmlns:p14="http://schemas.microsoft.com/office/powerpoint/2010/main" val="3139068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702EF214-B007-4771-8985-A3041E8F6E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88828" cy="6866467"/>
            <a:chOff x="0" y="-8467"/>
            <a:chExt cx="12192000" cy="686646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E2BF9CC7-88C9-4BDF-845E-2BB24ADD06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5B3BDFA9-3CAC-42FD-97D5-4F4FEF5E46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23">
              <a:extLst>
                <a:ext uri="{FF2B5EF4-FFF2-40B4-BE49-F238E27FC236}">
                  <a16:creationId xmlns:a16="http://schemas.microsoft.com/office/drawing/2014/main" id="{CB4B9049-A2D4-40FE-A49C-70450D125F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5">
              <a:extLst>
                <a:ext uri="{FF2B5EF4-FFF2-40B4-BE49-F238E27FC236}">
                  <a16:creationId xmlns:a16="http://schemas.microsoft.com/office/drawing/2014/main" id="{43DE6DC5-6433-482B-970E-3FCDDA3943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5C409EFF-FE08-4B90-9C93-B11960F26F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7">
              <a:extLst>
                <a:ext uri="{FF2B5EF4-FFF2-40B4-BE49-F238E27FC236}">
                  <a16:creationId xmlns:a16="http://schemas.microsoft.com/office/drawing/2014/main" id="{9B247D5D-6A57-4E15-B30F-EF614BEA0C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8">
              <a:extLst>
                <a:ext uri="{FF2B5EF4-FFF2-40B4-BE49-F238E27FC236}">
                  <a16:creationId xmlns:a16="http://schemas.microsoft.com/office/drawing/2014/main" id="{B3DE0615-51F9-4436-BC6F-8B37603C0A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9">
              <a:extLst>
                <a:ext uri="{FF2B5EF4-FFF2-40B4-BE49-F238E27FC236}">
                  <a16:creationId xmlns:a16="http://schemas.microsoft.com/office/drawing/2014/main" id="{687DCF6E-0DB3-4AB1-9CD0-A726BDAE3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1230C3CB-B359-4E08-8158-239721515A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1C28B691-36C0-43DF-BA92-BBDFA84514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id="{4EB582E9-A071-154F-AAC0-A47E6826F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289" y="5269706"/>
            <a:ext cx="6203111" cy="13208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lnSpc>
                <a:spcPct val="90000"/>
              </a:lnSpc>
            </a:pPr>
            <a:br>
              <a:rPr lang="en-US" sz="2000" dirty="0"/>
            </a:br>
            <a:r>
              <a:rPr lang="en-US" sz="1600" dirty="0"/>
              <a:t>*Source: </a:t>
            </a:r>
            <a:r>
              <a:rPr lang="en-US" sz="1600" i="1" dirty="0"/>
              <a:t>“Out of Wonder: Poems Celebrating Poets”</a:t>
            </a:r>
            <a:r>
              <a:rPr lang="en-US" sz="1600" b="1" i="1" dirty="0"/>
              <a:t> </a:t>
            </a:r>
            <a:br>
              <a:rPr lang="en-US" sz="1600" b="1" i="1" dirty="0"/>
            </a:br>
            <a:r>
              <a:rPr lang="en-US" sz="1600" b="1" i="1" dirty="0"/>
              <a:t>Kwame Alexander</a:t>
            </a:r>
            <a:endParaRPr lang="en-US" sz="2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2AEB7A-FF70-2243-A001-202099DD79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20876" y="1032140"/>
            <a:ext cx="6071843" cy="5558366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 defTabSz="457200">
              <a:lnSpc>
                <a:spcPct val="90000"/>
              </a:lnSpc>
              <a:buNone/>
            </a:pPr>
            <a:r>
              <a:rPr lang="en-US" sz="3600" b="1" dirty="0"/>
              <a:t>“A Field of Roses”</a:t>
            </a:r>
          </a:p>
          <a:p>
            <a:pPr marL="0" indent="0" algn="ctr" defTabSz="457200">
              <a:lnSpc>
                <a:spcPct val="90000"/>
              </a:lnSpc>
              <a:buNone/>
            </a:pPr>
            <a:r>
              <a:rPr lang="en-US" sz="1400" dirty="0">
                <a:hlinkClick r:id="rId3"/>
              </a:rPr>
              <a:t>Reading with a Steady Beat</a:t>
            </a:r>
            <a:br>
              <a:rPr lang="en-US" sz="1400" dirty="0"/>
            </a:br>
            <a:r>
              <a:rPr lang="en-US" sz="1400" dirty="0"/>
              <a:t>(Upper Level) </a:t>
            </a:r>
          </a:p>
          <a:p>
            <a:pPr marL="0" indent="0" defTabSz="457200">
              <a:lnSpc>
                <a:spcPct val="90000"/>
              </a:lnSpc>
              <a:buNone/>
            </a:pPr>
            <a:endParaRPr lang="en-US" sz="1800" b="1" dirty="0"/>
          </a:p>
          <a:p>
            <a:pPr marL="0" indent="0" algn="ctr" defTabSz="457200">
              <a:spcBef>
                <a:spcPts val="0"/>
              </a:spcBef>
              <a:buNone/>
            </a:pPr>
            <a:r>
              <a:rPr lang="en-US" sz="2400" b="1" dirty="0"/>
              <a:t>I keep an old verse in my room</a:t>
            </a:r>
          </a:p>
          <a:p>
            <a:pPr marL="0" indent="0" algn="ctr" defTabSz="457200">
              <a:spcBef>
                <a:spcPts val="0"/>
              </a:spcBef>
              <a:buNone/>
            </a:pPr>
            <a:r>
              <a:rPr lang="en-US" sz="2400" b="1" dirty="0"/>
              <a:t>That says believing in roses makes them bloom</a:t>
            </a:r>
          </a:p>
          <a:p>
            <a:pPr marL="0" indent="0" algn="ctr" defTabSz="457200">
              <a:spcBef>
                <a:spcPts val="0"/>
              </a:spcBef>
              <a:buNone/>
            </a:pPr>
            <a:r>
              <a:rPr lang="en-US" sz="2400" b="1" dirty="0"/>
              <a:t>I know enough of life’s toil</a:t>
            </a:r>
          </a:p>
          <a:p>
            <a:pPr marL="0" indent="0" algn="ctr" defTabSz="457200">
              <a:spcBef>
                <a:spcPts val="0"/>
              </a:spcBef>
              <a:buNone/>
            </a:pPr>
            <a:r>
              <a:rPr lang="en-US" sz="2400" b="1" dirty="0"/>
              <a:t>To say it also takes rich, fertile soil</a:t>
            </a:r>
          </a:p>
          <a:p>
            <a:pPr marL="0" indent="0" algn="ctr" defTabSz="457200">
              <a:spcBef>
                <a:spcPts val="0"/>
              </a:spcBef>
              <a:buNone/>
            </a:pPr>
            <a:r>
              <a:rPr lang="en-US" sz="2400" b="1" dirty="0"/>
              <a:t>Lots of good, old-fashioned care</a:t>
            </a:r>
          </a:p>
          <a:p>
            <a:pPr marL="0" indent="0" algn="ctr" defTabSz="457200">
              <a:spcBef>
                <a:spcPts val="0"/>
              </a:spcBef>
              <a:buNone/>
            </a:pPr>
            <a:r>
              <a:rPr lang="en-US" sz="2400" b="1" dirty="0"/>
              <a:t>And rain to make roses blossom in air</a:t>
            </a:r>
          </a:p>
          <a:p>
            <a:pPr marL="0" indent="0" algn="ctr" defTabSz="457200">
              <a:spcBef>
                <a:spcPts val="0"/>
              </a:spcBef>
              <a:buNone/>
            </a:pPr>
            <a:r>
              <a:rPr lang="en-US" sz="2400" b="1" dirty="0"/>
              <a:t>Here a beautiful red field grows</a:t>
            </a:r>
          </a:p>
          <a:p>
            <a:pPr marL="0" indent="0" algn="ctr" defTabSz="457200">
              <a:spcBef>
                <a:spcPts val="0"/>
              </a:spcBef>
              <a:buNone/>
            </a:pPr>
            <a:r>
              <a:rPr lang="en-US" sz="2400" b="1" dirty="0"/>
              <a:t>I’d say the loveliest any knows</a:t>
            </a:r>
          </a:p>
          <a:p>
            <a:pPr marL="0" indent="0" algn="ctr" defTabSz="457200">
              <a:spcBef>
                <a:spcPts val="0"/>
              </a:spcBef>
              <a:buNone/>
            </a:pPr>
            <a:endParaRPr lang="en-US" sz="1600" b="1" dirty="0">
              <a:hlinkClick r:id="rId4"/>
            </a:endParaRPr>
          </a:p>
          <a:p>
            <a:pPr marL="0" indent="0" algn="ctr" defTabSz="457200">
              <a:spcBef>
                <a:spcPts val="0"/>
              </a:spcBef>
              <a:buNone/>
            </a:pPr>
            <a:r>
              <a:rPr lang="en-US" sz="1600" b="1" dirty="0">
                <a:hlinkClick r:id="rId4"/>
              </a:rPr>
              <a:t>Audio Music</a:t>
            </a:r>
            <a:endParaRPr lang="en-US" sz="1600" b="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93EBD32-649F-7C4D-9DA5-D89C0187E4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6791" y="1912095"/>
            <a:ext cx="4026192" cy="247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548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8437B7-6CA9-9244-9376-E67C9DC4C0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04203" y="1195360"/>
            <a:ext cx="3657600" cy="4674172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400" b="1" dirty="0">
                <a:latin typeface="Baghdad" pitchFamily="2" charset="-78"/>
                <a:cs typeface="Baghdad" pitchFamily="2" charset="-78"/>
              </a:rPr>
              <a:t>Greet the new day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400" b="1" dirty="0">
                <a:latin typeface="Baghdad" pitchFamily="2" charset="-78"/>
                <a:cs typeface="Baghdad" pitchFamily="2" charset="-78"/>
              </a:rPr>
              <a:t>Like a stranger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400" b="1" dirty="0">
                <a:latin typeface="Baghdad" pitchFamily="2" charset="-78"/>
                <a:cs typeface="Baghdad" pitchFamily="2" charset="-78"/>
              </a:rPr>
              <a:t>Entering it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400" b="1" dirty="0">
                <a:latin typeface="Baghdad" pitchFamily="2" charset="-78"/>
                <a:cs typeface="Baghdad" pitchFamily="2" charset="-78"/>
              </a:rPr>
              <a:t>For the first time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2400" b="1" dirty="0">
              <a:latin typeface="Baghdad" pitchFamily="2" charset="-78"/>
              <a:cs typeface="Baghdad" pitchFamily="2" charset="-78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2400" b="1" dirty="0">
                <a:latin typeface="Baghdad" pitchFamily="2" charset="-78"/>
                <a:cs typeface="Baghdad" pitchFamily="2" charset="-78"/>
              </a:rPr>
              <a:t>Listen to the rivers,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400" b="1" dirty="0">
                <a:latin typeface="Baghdad" pitchFamily="2" charset="-78"/>
                <a:cs typeface="Baghdad" pitchFamily="2" charset="-78"/>
              </a:rPr>
              <a:t>The raven’s song,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400" b="1" dirty="0">
                <a:latin typeface="Baghdad" pitchFamily="2" charset="-78"/>
                <a:cs typeface="Baghdad" pitchFamily="2" charset="-78"/>
              </a:rPr>
              <a:t>The woodpecker’s knock,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400" b="1" dirty="0">
                <a:latin typeface="Baghdad" pitchFamily="2" charset="-78"/>
                <a:cs typeface="Baghdad" pitchFamily="2" charset="-78"/>
              </a:rPr>
              <a:t>And your beating heart.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2400" b="1" dirty="0">
              <a:latin typeface="Baghdad" pitchFamily="2" charset="-78"/>
              <a:cs typeface="Baghdad" pitchFamily="2" charset="-78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2400" b="1" dirty="0">
                <a:latin typeface="Baghdad" pitchFamily="2" charset="-78"/>
                <a:cs typeface="Baghdad" pitchFamily="2" charset="-78"/>
              </a:rPr>
              <a:t>Walk softly, mind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400" b="1" dirty="0">
                <a:latin typeface="Baghdad" pitchFamily="2" charset="-78"/>
                <a:cs typeface="Baghdad" pitchFamily="2" charset="-78"/>
              </a:rPr>
              <a:t>The leaves dancing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400" b="1" dirty="0">
                <a:latin typeface="Baghdad" pitchFamily="2" charset="-78"/>
                <a:cs typeface="Baghdad" pitchFamily="2" charset="-78"/>
              </a:rPr>
              <a:t>In shaky hands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400" b="1" dirty="0">
                <a:latin typeface="Baghdad" pitchFamily="2" charset="-78"/>
                <a:cs typeface="Baghdad" pitchFamily="2" charset="-78"/>
              </a:rPr>
              <a:t>Of an old maple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2400" dirty="0"/>
          </a:p>
          <a:p>
            <a:pPr marL="0" indent="0" algn="ctr">
              <a:buNone/>
            </a:pPr>
            <a:endParaRPr lang="en-US" sz="2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08CACA6-EAD3-864B-824D-0C22DFA31007}"/>
              </a:ext>
            </a:extLst>
          </p:cNvPr>
          <p:cNvSpPr/>
          <p:nvPr/>
        </p:nvSpPr>
        <p:spPr>
          <a:xfrm>
            <a:off x="2905540" y="630279"/>
            <a:ext cx="5181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hlinkClick r:id="rId3"/>
              </a:rPr>
              <a:t>“For Our Children’s Children”</a:t>
            </a:r>
            <a:endParaRPr lang="en-US" sz="2800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FB3E0EE-B552-1947-BB33-0C18DF1BB2E6}"/>
              </a:ext>
            </a:extLst>
          </p:cNvPr>
          <p:cNvSpPr txBox="1">
            <a:spLocks/>
          </p:cNvSpPr>
          <p:nvPr/>
        </p:nvSpPr>
        <p:spPr>
          <a:xfrm>
            <a:off x="5061818" y="1195360"/>
            <a:ext cx="3886200" cy="5177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797" indent="-342797" algn="l" defTabSz="457063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799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727" indent="-285664" algn="l" defTabSz="457063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2657" indent="-228531" algn="l" defTabSz="457063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99720" indent="-228531" algn="l" defTabSz="457063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6783" indent="-228531" algn="l" defTabSz="457063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3846" indent="-228531" algn="l" defTabSz="457063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0908" indent="-228531" algn="l" defTabSz="457063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7971" indent="-228531" algn="l" defTabSz="457063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5034" indent="-228531" algn="l" defTabSz="457063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defTabSz="914400">
              <a:spcBef>
                <a:spcPts val="0"/>
              </a:spcBef>
              <a:buClrTx/>
              <a:buSzTx/>
              <a:buNone/>
            </a:pPr>
            <a:r>
              <a:rPr lang="en-US" sz="2200" b="1" dirty="0">
                <a:solidFill>
                  <a:prstClr val="white"/>
                </a:solidFill>
                <a:latin typeface="Baghdad" pitchFamily="2" charset="-78"/>
                <a:cs typeface="Baghdad" pitchFamily="2" charset="-78"/>
              </a:rPr>
              <a:t>Let the shadows</a:t>
            </a:r>
          </a:p>
          <a:p>
            <a:pPr marL="0" lvl="0" indent="0" algn="ctr" defTabSz="914400">
              <a:spcBef>
                <a:spcPts val="0"/>
              </a:spcBef>
              <a:buClrTx/>
              <a:buSzTx/>
              <a:buNone/>
            </a:pPr>
            <a:r>
              <a:rPr lang="en-US" sz="2200" b="1" dirty="0">
                <a:solidFill>
                  <a:prstClr val="white"/>
                </a:solidFill>
                <a:latin typeface="Baghdad" pitchFamily="2" charset="-78"/>
                <a:cs typeface="Baghdad" pitchFamily="2" charset="-78"/>
              </a:rPr>
              <a:t>Of drifting clouds</a:t>
            </a:r>
          </a:p>
          <a:p>
            <a:pPr marL="0" lvl="0" indent="0" algn="ctr" defTabSz="914400">
              <a:spcBef>
                <a:spcPts val="0"/>
              </a:spcBef>
              <a:buClrTx/>
              <a:buSzTx/>
              <a:buNone/>
            </a:pPr>
            <a:r>
              <a:rPr lang="en-US" sz="2200" b="1" dirty="0">
                <a:solidFill>
                  <a:prstClr val="white"/>
                </a:solidFill>
                <a:latin typeface="Baghdad" pitchFamily="2" charset="-78"/>
                <a:cs typeface="Baghdad" pitchFamily="2" charset="-78"/>
              </a:rPr>
              <a:t>Warm your cheek</a:t>
            </a:r>
          </a:p>
          <a:p>
            <a:pPr marL="0" lvl="0" indent="0" algn="ctr" defTabSz="914400">
              <a:spcBef>
                <a:spcPts val="0"/>
              </a:spcBef>
              <a:buClrTx/>
              <a:buSzTx/>
              <a:buNone/>
            </a:pPr>
            <a:r>
              <a:rPr lang="en-US" sz="2200" b="1" dirty="0">
                <a:solidFill>
                  <a:prstClr val="white"/>
                </a:solidFill>
                <a:latin typeface="Baghdad" pitchFamily="2" charset="-78"/>
                <a:cs typeface="Baghdad" pitchFamily="2" charset="-78"/>
              </a:rPr>
              <a:t>And whisper softly</a:t>
            </a:r>
          </a:p>
          <a:p>
            <a:pPr marL="0" lvl="0" indent="0" algn="ctr" defTabSz="914400">
              <a:spcBef>
                <a:spcPts val="0"/>
              </a:spcBef>
              <a:buClrTx/>
              <a:buSzTx/>
              <a:buNone/>
            </a:pPr>
            <a:endParaRPr lang="en-US" sz="2200" b="1" dirty="0">
              <a:solidFill>
                <a:prstClr val="white"/>
              </a:solidFill>
              <a:latin typeface="Baghdad" pitchFamily="2" charset="-78"/>
              <a:cs typeface="Baghdad" pitchFamily="2" charset="-78"/>
            </a:endParaRPr>
          </a:p>
          <a:p>
            <a:pPr marL="0" lvl="0" indent="0" algn="ctr" defTabSz="914400">
              <a:spcBef>
                <a:spcPts val="0"/>
              </a:spcBef>
              <a:buClrTx/>
              <a:buSzTx/>
              <a:buNone/>
            </a:pPr>
            <a:r>
              <a:rPr lang="en-US" sz="2200" b="1" i="1" dirty="0">
                <a:solidFill>
                  <a:prstClr val="white"/>
                </a:solidFill>
                <a:latin typeface="Baghdad" pitchFamily="2" charset="-78"/>
                <a:cs typeface="Baghdad" pitchFamily="2" charset="-78"/>
              </a:rPr>
              <a:t>“Share the earth </a:t>
            </a:r>
          </a:p>
          <a:p>
            <a:pPr marL="0" lvl="0" indent="0" algn="ctr" defTabSz="914400">
              <a:spcBef>
                <a:spcPts val="0"/>
              </a:spcBef>
              <a:buClrTx/>
              <a:buSzTx/>
              <a:buNone/>
            </a:pPr>
            <a:r>
              <a:rPr lang="en-US" sz="2200" b="1" i="1" dirty="0">
                <a:solidFill>
                  <a:prstClr val="white"/>
                </a:solidFill>
                <a:latin typeface="Baghdad" pitchFamily="2" charset="-78"/>
                <a:cs typeface="Baghdad" pitchFamily="2" charset="-78"/>
              </a:rPr>
              <a:t>With all creatures.</a:t>
            </a:r>
          </a:p>
          <a:p>
            <a:pPr marL="0" lvl="0" indent="0" algn="ctr" defTabSz="914400">
              <a:spcBef>
                <a:spcPts val="0"/>
              </a:spcBef>
              <a:buClrTx/>
              <a:buSzTx/>
              <a:buNone/>
            </a:pPr>
            <a:r>
              <a:rPr lang="en-US" sz="2200" b="1" i="1" dirty="0">
                <a:solidFill>
                  <a:prstClr val="white"/>
                </a:solidFill>
                <a:latin typeface="Baghdad" pitchFamily="2" charset="-78"/>
                <a:cs typeface="Baghdad" pitchFamily="2" charset="-78"/>
              </a:rPr>
              <a:t>Love them, and they</a:t>
            </a:r>
          </a:p>
          <a:p>
            <a:pPr marL="0" lvl="0" indent="0" algn="ctr" defTabSz="914400">
              <a:spcBef>
                <a:spcPts val="0"/>
              </a:spcBef>
              <a:buClrTx/>
              <a:buSzTx/>
              <a:buNone/>
            </a:pPr>
            <a:r>
              <a:rPr lang="en-US" sz="2200" b="1" i="1" dirty="0">
                <a:solidFill>
                  <a:prstClr val="white"/>
                </a:solidFill>
                <a:latin typeface="Baghdad" pitchFamily="2" charset="-78"/>
                <a:cs typeface="Baghdad" pitchFamily="2" charset="-78"/>
              </a:rPr>
              <a:t> will love you back”</a:t>
            </a:r>
          </a:p>
          <a:p>
            <a:pPr marL="0" indent="0" algn="ctr">
              <a:spcBef>
                <a:spcPts val="0"/>
              </a:spcBef>
              <a:buFont typeface="Wingdings 3" charset="2"/>
              <a:buNone/>
            </a:pPr>
            <a:endParaRPr lang="en-US" sz="2200" dirty="0"/>
          </a:p>
          <a:p>
            <a:pPr marL="0" indent="0" algn="ctr">
              <a:buFont typeface="Wingdings 3" charset="2"/>
              <a:buNone/>
            </a:pPr>
            <a:r>
              <a:rPr lang="en-US" sz="1600" dirty="0">
                <a:hlinkClick r:id="rId4"/>
              </a:rPr>
              <a:t>Background Music</a:t>
            </a:r>
            <a:endParaRPr lang="en-US" sz="160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6EB6E31-9070-C748-803F-7C35EEF51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8895" y="5791200"/>
            <a:ext cx="8594429" cy="914400"/>
          </a:xfrm>
        </p:spPr>
        <p:txBody>
          <a:bodyPr>
            <a:normAutofit/>
          </a:bodyPr>
          <a:lstStyle/>
          <a:p>
            <a:pPr algn="ctr"/>
            <a:r>
              <a:rPr lang="en-US" sz="1800" dirty="0"/>
              <a:t>Steady Beat (Upper Level)</a:t>
            </a:r>
            <a:br>
              <a:rPr lang="en-US" sz="1800" dirty="0"/>
            </a:br>
            <a:r>
              <a:rPr lang="en-US" sz="1200" dirty="0"/>
              <a:t>*Source: </a:t>
            </a:r>
            <a:r>
              <a:rPr lang="en-US" sz="1200" i="1" dirty="0"/>
              <a:t>“Out of Wonder: Poems Celebrating Poets”</a:t>
            </a:r>
            <a:r>
              <a:rPr lang="en-US" sz="1200" b="1" i="1" dirty="0"/>
              <a:t> </a:t>
            </a:r>
            <a:br>
              <a:rPr lang="en-US" sz="1200" b="1" i="1" dirty="0"/>
            </a:br>
            <a:r>
              <a:rPr lang="en-US" sz="1200" b="1" i="1" dirty="0"/>
              <a:t>Kwame Alexander</a:t>
            </a:r>
            <a:endParaRPr lang="en-US" sz="12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6A2332E-2791-DF43-BE8D-49E664A2BA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6612" y="3585560"/>
            <a:ext cx="3402381" cy="2787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548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>
            <a:extLst>
              <a:ext uri="{FF2B5EF4-FFF2-40B4-BE49-F238E27FC236}">
                <a16:creationId xmlns:a16="http://schemas.microsoft.com/office/drawing/2014/main" id="{702EF214-B007-4771-8985-A3041E8F6E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88828" cy="6866467"/>
            <a:chOff x="0" y="-8467"/>
            <a:chExt cx="12192000" cy="6866467"/>
          </a:xfrm>
        </p:grpSpPr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E2BF9CC7-88C9-4BDF-845E-2BB24ADD06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5B3BDFA9-3CAC-42FD-97D5-4F4FEF5E46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Rectangle 23">
              <a:extLst>
                <a:ext uri="{FF2B5EF4-FFF2-40B4-BE49-F238E27FC236}">
                  <a16:creationId xmlns:a16="http://schemas.microsoft.com/office/drawing/2014/main" id="{CB4B9049-A2D4-40FE-A49C-70450D125F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1" name="Rectangle 25">
              <a:extLst>
                <a:ext uri="{FF2B5EF4-FFF2-40B4-BE49-F238E27FC236}">
                  <a16:creationId xmlns:a16="http://schemas.microsoft.com/office/drawing/2014/main" id="{43DE6DC5-6433-482B-970E-3FCDDA3943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2" name="Isosceles Triangle 51">
              <a:extLst>
                <a:ext uri="{FF2B5EF4-FFF2-40B4-BE49-F238E27FC236}">
                  <a16:creationId xmlns:a16="http://schemas.microsoft.com/office/drawing/2014/main" id="{5C409EFF-FE08-4B90-9C93-B11960F26F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3" name="Rectangle 27">
              <a:extLst>
                <a:ext uri="{FF2B5EF4-FFF2-40B4-BE49-F238E27FC236}">
                  <a16:creationId xmlns:a16="http://schemas.microsoft.com/office/drawing/2014/main" id="{9B247D5D-6A57-4E15-B30F-EF614BEA0C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4" name="Rectangle 28">
              <a:extLst>
                <a:ext uri="{FF2B5EF4-FFF2-40B4-BE49-F238E27FC236}">
                  <a16:creationId xmlns:a16="http://schemas.microsoft.com/office/drawing/2014/main" id="{B3DE0615-51F9-4436-BC6F-8B37603C0A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5" name="Rectangle 29">
              <a:extLst>
                <a:ext uri="{FF2B5EF4-FFF2-40B4-BE49-F238E27FC236}">
                  <a16:creationId xmlns:a16="http://schemas.microsoft.com/office/drawing/2014/main" id="{687DCF6E-0DB3-4AB1-9CD0-A726BDAE3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6" name="Isosceles Triangle 55">
              <a:extLst>
                <a:ext uri="{FF2B5EF4-FFF2-40B4-BE49-F238E27FC236}">
                  <a16:creationId xmlns:a16="http://schemas.microsoft.com/office/drawing/2014/main" id="{1230C3CB-B359-4E08-8158-239721515A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7" name="Isosceles Triangle 56">
              <a:extLst>
                <a:ext uri="{FF2B5EF4-FFF2-40B4-BE49-F238E27FC236}">
                  <a16:creationId xmlns:a16="http://schemas.microsoft.com/office/drawing/2014/main" id="{1C28B691-36C0-43DF-BA92-BBDFA84514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157" y="609600"/>
            <a:ext cx="8594429" cy="13208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457200"/>
            <a:r>
              <a:rPr lang="en-US" sz="3600" b="1" dirty="0">
                <a:latin typeface="Baghdad" pitchFamily="2" charset="-78"/>
                <a:cs typeface="Baghdad" pitchFamily="2" charset="-78"/>
              </a:rPr>
              <a:t>Sounds and Songs </a:t>
            </a:r>
            <a:br>
              <a:rPr lang="en-US" sz="3600" b="1" dirty="0"/>
            </a:br>
            <a:endParaRPr lang="en-US" sz="36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90D40F-D827-8F48-A1CA-E859FBB462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227" y="2159513"/>
            <a:ext cx="4256516" cy="2530506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828743" y="1427199"/>
            <a:ext cx="6976899" cy="4267199"/>
          </a:xfrm>
        </p:spPr>
        <p:txBody>
          <a:bodyPr vert="horz" lIns="91440" tIns="45720" rIns="91440" bIns="45720" rtlCol="0">
            <a:normAutofit/>
          </a:bodyPr>
          <a:lstStyle/>
          <a:p>
            <a:pPr defTabSz="457200">
              <a:lnSpc>
                <a:spcPct val="90000"/>
              </a:lnSpc>
            </a:pPr>
            <a:r>
              <a:rPr lang="en-US" sz="2400" b="1" i="1" dirty="0">
                <a:latin typeface="Baghdad" pitchFamily="2" charset="-78"/>
                <a:cs typeface="Baghdad" pitchFamily="2" charset="-78"/>
              </a:rPr>
              <a:t>Sound Effects: </a:t>
            </a:r>
          </a:p>
          <a:p>
            <a:pPr lvl="1" defTabSz="457200">
              <a:lnSpc>
                <a:spcPct val="90000"/>
              </a:lnSpc>
            </a:pPr>
            <a:r>
              <a:rPr lang="en-US" sz="2000" b="1" i="1" dirty="0">
                <a:latin typeface="Baghdad" pitchFamily="2" charset="-78"/>
                <a:cs typeface="Baghdad" pitchFamily="2" charset="-78"/>
              </a:rPr>
              <a:t>“Onomatopoeias” </a:t>
            </a:r>
            <a:r>
              <a:rPr lang="en-US" sz="2000" dirty="0">
                <a:latin typeface="Baghdad" pitchFamily="2" charset="-78"/>
                <a:cs typeface="Baghdad" pitchFamily="2" charset="-78"/>
              </a:rPr>
              <a:t>can make a book very interactive. Author Robert </a:t>
            </a:r>
            <a:r>
              <a:rPr lang="en-US" sz="2000" dirty="0" err="1">
                <a:latin typeface="Baghdad" pitchFamily="2" charset="-78"/>
                <a:cs typeface="Baghdad" pitchFamily="2" charset="-78"/>
              </a:rPr>
              <a:t>Munsch</a:t>
            </a:r>
            <a:r>
              <a:rPr lang="en-US" sz="2000" dirty="0">
                <a:latin typeface="Baghdad" pitchFamily="2" charset="-78"/>
                <a:cs typeface="Baghdad" pitchFamily="2" charset="-78"/>
              </a:rPr>
              <a:t> has plenty of books that include opportunities to add sounds. </a:t>
            </a:r>
          </a:p>
          <a:p>
            <a:pPr marL="457063" lvl="1" indent="0" algn="ctr" defTabSz="457200">
              <a:lnSpc>
                <a:spcPct val="90000"/>
              </a:lnSpc>
              <a:buNone/>
            </a:pPr>
            <a:r>
              <a:rPr lang="en-US" sz="1800" dirty="0">
                <a:latin typeface="Baghdad" pitchFamily="2" charset="-78"/>
                <a:cs typeface="Baghdad" pitchFamily="2" charset="-78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Robert Munsch website</a:t>
            </a:r>
            <a:endParaRPr lang="en-US" sz="1800" dirty="0">
              <a:latin typeface="Baghdad" pitchFamily="2" charset="-78"/>
              <a:cs typeface="Baghdad" pitchFamily="2" charset="-78"/>
            </a:endParaRPr>
          </a:p>
          <a:p>
            <a:pPr defTabSz="457200">
              <a:lnSpc>
                <a:spcPct val="90000"/>
              </a:lnSpc>
            </a:pPr>
            <a:endParaRPr lang="en-US" sz="2400" b="1" i="1" dirty="0">
              <a:latin typeface="Baghdad" pitchFamily="2" charset="-78"/>
              <a:cs typeface="Baghdad" pitchFamily="2" charset="-78"/>
            </a:endParaRPr>
          </a:p>
          <a:p>
            <a:pPr defTabSz="457200">
              <a:lnSpc>
                <a:spcPct val="90000"/>
              </a:lnSpc>
            </a:pPr>
            <a:r>
              <a:rPr lang="en-US" sz="2400" b="1" i="1" dirty="0">
                <a:latin typeface="Baghdad" pitchFamily="2" charset="-78"/>
                <a:cs typeface="Baghdad" pitchFamily="2" charset="-78"/>
              </a:rPr>
              <a:t>Repeated Sections/ Refrains: </a:t>
            </a:r>
          </a:p>
          <a:p>
            <a:pPr lvl="1" defTabSz="457200">
              <a:lnSpc>
                <a:spcPct val="90000"/>
              </a:lnSpc>
            </a:pPr>
            <a:r>
              <a:rPr lang="en-US" sz="2000" dirty="0">
                <a:latin typeface="Baghdad" pitchFamily="2" charset="-78"/>
                <a:cs typeface="Baghdad" pitchFamily="2" charset="-78"/>
              </a:rPr>
              <a:t>Repeated Sections are great places to turn it into a song. ”The Pout Pout Fish…” “Pete the Cat” series are packed full of repetitive sections that can be turned into songs. When creating a song, remember to read with a steady beat. </a:t>
            </a:r>
          </a:p>
        </p:txBody>
      </p:sp>
    </p:spTree>
    <p:extLst>
      <p:ext uri="{BB962C8B-B14F-4D97-AF65-F5344CB8AC3E}">
        <p14:creationId xmlns:p14="http://schemas.microsoft.com/office/powerpoint/2010/main" val="3440270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702EF214-B007-4771-8985-A3041E8F6E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88828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2BF9CC7-88C9-4BDF-845E-2BB24ADD06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B3BDFA9-3CAC-42FD-97D5-4F4FEF5E46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B4B9049-A2D4-40FE-A49C-70450D125F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43DE6DC5-6433-482B-970E-3FCDDA3943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5C409EFF-FE08-4B90-9C93-B11960F26F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B247D5D-6A57-4E15-B30F-EF614BEA0C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B3DE0615-51F9-4436-BC6F-8B37603C0A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687DCF6E-0DB3-4AB1-9CD0-A726BDAE3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1230C3CB-B359-4E08-8158-239721515A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28B691-36C0-43DF-BA92-BBDFA84514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287AA1A-DFA4-5A49-9008-C0DD76DB5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157" y="609600"/>
            <a:ext cx="8594429" cy="1320800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 algn="ctr" defTabSz="457200">
              <a:lnSpc>
                <a:spcPct val="90000"/>
              </a:lnSpc>
            </a:pPr>
            <a:r>
              <a:rPr lang="en-US" sz="4400" dirty="0"/>
              <a:t>Song Books and Lyrics</a:t>
            </a: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302597-F313-114C-B417-A3D47EC92A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097" y="2332731"/>
            <a:ext cx="4710739" cy="218406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4A9950-47A5-004B-8C14-BC0110F35C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20328" y="1449719"/>
            <a:ext cx="5312651" cy="5126962"/>
          </a:xfr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defTabSz="457200">
              <a:lnSpc>
                <a:spcPct val="90000"/>
              </a:lnSpc>
            </a:pPr>
            <a:r>
              <a:rPr lang="en-US" sz="2000" dirty="0"/>
              <a:t>Puff the Magic Dragon</a:t>
            </a:r>
          </a:p>
          <a:p>
            <a:pPr defTabSz="457200">
              <a:lnSpc>
                <a:spcPct val="90000"/>
              </a:lnSpc>
            </a:pPr>
            <a:r>
              <a:rPr lang="en-US" sz="2000" dirty="0"/>
              <a:t>Octopus’ Garden</a:t>
            </a:r>
          </a:p>
          <a:p>
            <a:pPr defTabSz="457200">
              <a:lnSpc>
                <a:spcPct val="90000"/>
              </a:lnSpc>
            </a:pPr>
            <a:r>
              <a:rPr lang="en-US" sz="2000" dirty="0"/>
              <a:t>What A Wonderful World</a:t>
            </a:r>
          </a:p>
          <a:p>
            <a:pPr defTabSz="457200">
              <a:lnSpc>
                <a:spcPct val="90000"/>
              </a:lnSpc>
            </a:pPr>
            <a:r>
              <a:rPr lang="en-US" sz="2000" dirty="0"/>
              <a:t>Follow the Drinking Gourd</a:t>
            </a:r>
          </a:p>
          <a:p>
            <a:pPr defTabSz="457200">
              <a:lnSpc>
                <a:spcPct val="90000"/>
              </a:lnSpc>
            </a:pPr>
            <a:r>
              <a:rPr lang="en-US" sz="2000" dirty="0"/>
              <a:t>There Was An Old Lady series….</a:t>
            </a:r>
          </a:p>
          <a:p>
            <a:pPr defTabSz="457200">
              <a:lnSpc>
                <a:spcPct val="90000"/>
              </a:lnSpc>
            </a:pPr>
            <a:r>
              <a:rPr lang="en-US" sz="2000" dirty="0"/>
              <a:t>No Mirrors In My Nana’s House</a:t>
            </a:r>
          </a:p>
          <a:p>
            <a:pPr defTabSz="457200">
              <a:lnSpc>
                <a:spcPct val="90000"/>
              </a:lnSpc>
            </a:pPr>
            <a:r>
              <a:rPr lang="en-US" sz="2000" dirty="0"/>
              <a:t>Take Me Out of the Bathtub (and other Silly Dilly Songs) series</a:t>
            </a:r>
          </a:p>
          <a:p>
            <a:pPr defTabSz="457200">
              <a:lnSpc>
                <a:spcPct val="90000"/>
              </a:lnSpc>
            </a:pPr>
            <a:r>
              <a:rPr lang="en-US" sz="2000" dirty="0"/>
              <a:t>Down In The Jungle</a:t>
            </a:r>
          </a:p>
          <a:p>
            <a:pPr defTabSz="457200">
              <a:lnSpc>
                <a:spcPct val="90000"/>
              </a:lnSpc>
            </a:pPr>
            <a:r>
              <a:rPr lang="en-US" sz="2000" dirty="0"/>
              <a:t>One More Dino On the Floor</a:t>
            </a:r>
          </a:p>
          <a:p>
            <a:pPr defTabSz="457200">
              <a:lnSpc>
                <a:spcPct val="90000"/>
              </a:lnSpc>
            </a:pPr>
            <a:r>
              <a:rPr lang="en-US" sz="2000" dirty="0"/>
              <a:t>And MORE!!!!</a:t>
            </a:r>
          </a:p>
          <a:p>
            <a:pPr marL="0" indent="0" defTabSz="457200">
              <a:lnSpc>
                <a:spcPct val="90000"/>
              </a:lnSpc>
            </a:pPr>
            <a:endParaRPr lang="en-US" sz="2000" dirty="0"/>
          </a:p>
          <a:p>
            <a:pPr marL="0" indent="0" defTabSz="457200">
              <a:lnSpc>
                <a:spcPct val="90000"/>
              </a:lnSpc>
              <a:buNone/>
            </a:pPr>
            <a:r>
              <a:rPr lang="en-US" sz="2000" dirty="0"/>
              <a:t>Disclaimer: Songs have a tendency to be “catchy” but not kid appropriate. </a:t>
            </a:r>
          </a:p>
          <a:p>
            <a:pPr marL="0" indent="0" defTabSz="457200">
              <a:lnSpc>
                <a:spcPct val="90000"/>
              </a:lnSpc>
              <a:buNone/>
            </a:pPr>
            <a:r>
              <a:rPr lang="en-US" sz="2000" dirty="0"/>
              <a:t>Please check the lyrics of songs before you read them aloud with your student. </a:t>
            </a:r>
          </a:p>
          <a:p>
            <a:pPr defTabSz="457200">
              <a:lnSpc>
                <a:spcPct val="90000"/>
              </a:lnSpc>
            </a:pPr>
            <a:endParaRPr lang="en-US" sz="900" dirty="0"/>
          </a:p>
          <a:p>
            <a:pPr defTabSz="457200">
              <a:lnSpc>
                <a:spcPct val="90000"/>
              </a:lnSpc>
            </a:pPr>
            <a:endParaRPr lang="en-US" sz="900" dirty="0"/>
          </a:p>
          <a:p>
            <a:pPr marL="0" indent="0" defTabSz="457200">
              <a:lnSpc>
                <a:spcPct val="90000"/>
              </a:lnSpc>
            </a:pPr>
            <a:endParaRPr lang="en-US" sz="900" dirty="0"/>
          </a:p>
          <a:p>
            <a:pPr marL="0" indent="0" defTabSz="457200">
              <a:lnSpc>
                <a:spcPct val="90000"/>
              </a:lnSpc>
            </a:pPr>
            <a:endParaRPr lang="en-US" sz="900" dirty="0"/>
          </a:p>
          <a:p>
            <a:pPr marL="0" indent="0" defTabSz="457200">
              <a:lnSpc>
                <a:spcPct val="90000"/>
              </a:lnSpc>
            </a:pPr>
            <a:endParaRPr lang="en-US" sz="900" dirty="0"/>
          </a:p>
          <a:p>
            <a:pPr defTabSz="457200">
              <a:lnSpc>
                <a:spcPct val="90000"/>
              </a:lnSpc>
            </a:pP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520324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6A761A44-A936-4382-8A16-7ED6A2903D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88828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459EE73-661E-48AA-A374-BF2B850F58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653EA91-5E43-427F-B0AB-1B8A496BC6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57571081-E136-40F9-B123-3A16F53BEB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73197C11-EFC2-4F71-BEFF-B7EE3EEFF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074C7561-7217-4DBC-8C63-2BB8560D62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6EB4E4EC-EA7F-4A46-9AF5-7E3E4E543B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9048D13B-C50D-4EF9-AB6D-86713B7D43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8213FFC7-C869-40A9-8DBD-B311B342E7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A029FB91-93F5-4D40-9014-8D5108951E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F6022FD2-DE49-41E6-B3BF-B113018CA2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359FD52-2219-4546-B9DD-72B18BBBC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3644" y="3886777"/>
            <a:ext cx="8285873" cy="109664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defTabSz="457200"/>
            <a:r>
              <a:rPr lang="en-US" sz="4800" b="1" dirty="0"/>
              <a:t>Academic Vocabulary:</a:t>
            </a:r>
            <a:br>
              <a:rPr lang="en-US" sz="4800" b="1" dirty="0"/>
            </a:br>
            <a:r>
              <a:rPr lang="en-US" sz="4800" b="1" dirty="0"/>
              <a:t>Tier II Words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A2D0BC-EAD3-C948-90A7-D5A4F929B5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85712" y="5279394"/>
            <a:ext cx="8285873" cy="99215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defTabSz="457200">
              <a:buNone/>
            </a:pP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Tier II words are high-frequency words that occur across content. Knowledge of these words help students comprehend text. </a:t>
            </a: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  <a:hlinkClick r:id="rId2"/>
              </a:rPr>
              <a:t>Link to commonly used Tier II words by grade level. </a:t>
            </a:r>
            <a:endParaRPr lang="en-US" sz="1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 defTabSz="457200">
              <a:buNone/>
            </a:pPr>
            <a:endParaRPr lang="en-US" sz="1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408426-A1BC-D241-B5BD-C21628E274E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448" r="1" b="17406"/>
          <a:stretch/>
        </p:blipFill>
        <p:spPr>
          <a:xfrm>
            <a:off x="835646" y="410563"/>
            <a:ext cx="7087566" cy="3180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320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0769" y="533400"/>
            <a:ext cx="8594429" cy="86365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900" b="1" dirty="0"/>
              <a:t>Q &amp; A</a:t>
            </a:r>
            <a:br>
              <a:rPr lang="en-US" b="1" dirty="0"/>
            </a:br>
            <a:br>
              <a:rPr lang="en-US" b="1" dirty="0"/>
            </a:br>
            <a:endParaRPr lang="en-US" sz="2000" b="1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677157" y="1397050"/>
            <a:ext cx="10141654" cy="4872911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2400" b="1" dirty="0">
                <a:latin typeface="Baghdad" pitchFamily="2" charset="-78"/>
                <a:cs typeface="Baghdad" pitchFamily="2" charset="-78"/>
              </a:rPr>
              <a:t>Resources</a:t>
            </a:r>
          </a:p>
          <a:p>
            <a:pPr marL="457063" lvl="1" indent="0">
              <a:buNone/>
            </a:pPr>
            <a:r>
              <a:rPr lang="en-US" sz="2400" b="1" i="1" dirty="0">
                <a:latin typeface="Baghdad" pitchFamily="2" charset="-78"/>
                <a:cs typeface="Baghdad" pitchFamily="2" charset="-78"/>
              </a:rPr>
              <a:t>Books</a:t>
            </a:r>
          </a:p>
          <a:p>
            <a:pPr lvl="1"/>
            <a:r>
              <a:rPr lang="en-US" sz="2201" i="1" dirty="0">
                <a:latin typeface="Baghdad" pitchFamily="2" charset="-78"/>
                <a:cs typeface="Baghdad" pitchFamily="2" charset="-78"/>
              </a:rPr>
              <a:t>“One, Two, Three, Four, Five”</a:t>
            </a:r>
          </a:p>
          <a:p>
            <a:pPr lvl="1"/>
            <a:r>
              <a:rPr lang="en-US" sz="2201" i="1" dirty="0">
                <a:latin typeface="Baghdad" pitchFamily="2" charset="-78"/>
                <a:cs typeface="Baghdad" pitchFamily="2" charset="-78"/>
              </a:rPr>
              <a:t>Selections from “Out of Wonder: Poems Celebrating Poets” by Kwame Alexander</a:t>
            </a:r>
          </a:p>
          <a:p>
            <a:pPr lvl="1"/>
            <a:r>
              <a:rPr lang="en-US" sz="2201" i="1" dirty="0">
                <a:latin typeface="Baghdad" pitchFamily="2" charset="-78"/>
                <a:cs typeface="Baghdad" pitchFamily="2" charset="-78"/>
                <a:hlinkClick r:id="rId3"/>
              </a:rPr>
              <a:t>Ms. Sutton’s database of Children’s Literature </a:t>
            </a:r>
            <a:endParaRPr lang="en-US" sz="2201" i="1" dirty="0">
              <a:latin typeface="Baghdad" pitchFamily="2" charset="-78"/>
              <a:cs typeface="Baghdad" pitchFamily="2" charset="-78"/>
            </a:endParaRPr>
          </a:p>
          <a:p>
            <a:pPr marL="457063" lvl="1" indent="0">
              <a:buNone/>
            </a:pPr>
            <a:r>
              <a:rPr lang="en-US" sz="2400" b="1" i="1" dirty="0">
                <a:latin typeface="Baghdad" pitchFamily="2" charset="-78"/>
                <a:cs typeface="Baghdad" pitchFamily="2" charset="-78"/>
              </a:rPr>
              <a:t>Music</a:t>
            </a:r>
          </a:p>
          <a:p>
            <a:pPr lvl="1"/>
            <a:r>
              <a:rPr lang="en-US" sz="2200" dirty="0">
                <a:latin typeface="Baghdad" pitchFamily="2" charset="-78"/>
                <a:cs typeface="Baghdad" pitchFamily="2" charset="-78"/>
              </a:rPr>
              <a:t>“Golden Hour” by </a:t>
            </a:r>
            <a:r>
              <a:rPr lang="en-US" sz="2200" dirty="0" err="1">
                <a:latin typeface="Baghdad" pitchFamily="2" charset="-78"/>
                <a:cs typeface="Baghdad" pitchFamily="2" charset="-78"/>
              </a:rPr>
              <a:t>Hiyasu</a:t>
            </a:r>
            <a:r>
              <a:rPr lang="en-US" sz="2200" dirty="0">
                <a:latin typeface="Baghdad" pitchFamily="2" charset="-78"/>
                <a:cs typeface="Baghdad" pitchFamily="2" charset="-78"/>
              </a:rPr>
              <a:t> played during “Field of Roses”</a:t>
            </a:r>
          </a:p>
          <a:p>
            <a:pPr lvl="1"/>
            <a:r>
              <a:rPr lang="en-US" sz="2200" i="1" dirty="0">
                <a:latin typeface="Baghdad" pitchFamily="2" charset="-78"/>
                <a:cs typeface="Baghdad" pitchFamily="2" charset="-78"/>
              </a:rPr>
              <a:t> Forder by </a:t>
            </a:r>
            <a:r>
              <a:rPr lang="en-US" sz="2200" i="1" dirty="0" err="1">
                <a:latin typeface="Baghdad" pitchFamily="2" charset="-78"/>
                <a:cs typeface="Baghdad" pitchFamily="2" charset="-78"/>
              </a:rPr>
              <a:t>Delayde</a:t>
            </a:r>
            <a:r>
              <a:rPr lang="en-US" sz="2200" i="1" dirty="0">
                <a:latin typeface="Baghdad" pitchFamily="2" charset="-78"/>
                <a:cs typeface="Baghdad" pitchFamily="2" charset="-78"/>
              </a:rPr>
              <a:t> </a:t>
            </a:r>
            <a:r>
              <a:rPr lang="en-US" sz="2200" dirty="0">
                <a:latin typeface="Baghdad" pitchFamily="2" charset="-78"/>
                <a:cs typeface="Baghdad" pitchFamily="2" charset="-78"/>
              </a:rPr>
              <a:t>played during </a:t>
            </a:r>
            <a:r>
              <a:rPr lang="en-US" sz="2200" i="1" dirty="0">
                <a:latin typeface="Baghdad" pitchFamily="2" charset="-78"/>
                <a:cs typeface="Baghdad" pitchFamily="2" charset="-78"/>
              </a:rPr>
              <a:t>“For Our Children’s Children”</a:t>
            </a:r>
          </a:p>
          <a:p>
            <a:pPr marL="457063" lvl="1" indent="0">
              <a:buNone/>
            </a:pPr>
            <a:endParaRPr lang="en-US" sz="2200" b="1" i="1" dirty="0">
              <a:latin typeface="Baghdad" pitchFamily="2" charset="-78"/>
              <a:cs typeface="Baghdad" pitchFamily="2" charset="-78"/>
            </a:endParaRPr>
          </a:p>
          <a:p>
            <a:pPr marL="457063" lvl="1" indent="0">
              <a:buNone/>
            </a:pPr>
            <a:endParaRPr lang="en-US" sz="2201" i="1" dirty="0">
              <a:latin typeface="Baghdad" pitchFamily="2" charset="-78"/>
              <a:cs typeface="Baghdad" pitchFamily="2" charset="-78"/>
            </a:endParaRPr>
          </a:p>
          <a:p>
            <a:pPr lvl="1"/>
            <a:endParaRPr lang="en-US" sz="2201" i="1" dirty="0">
              <a:latin typeface="Baghdad" pitchFamily="2" charset="-78"/>
              <a:cs typeface="Baghdad" pitchFamily="2" charset="-78"/>
            </a:endParaRPr>
          </a:p>
          <a:p>
            <a:pPr lvl="1"/>
            <a:endParaRPr lang="en-US" sz="4000" i="1" dirty="0">
              <a:latin typeface="Baghdad" pitchFamily="2" charset="-78"/>
              <a:cs typeface="Baghdad" pitchFamily="2" charset="-78"/>
            </a:endParaRPr>
          </a:p>
          <a:p>
            <a:pPr lvl="1"/>
            <a:endParaRPr lang="en-US" sz="2201" i="1" dirty="0">
              <a:latin typeface="Baghdad" pitchFamily="2" charset="-78"/>
              <a:cs typeface="Baghda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27317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ppt/theme/theme2.xml><?xml version="1.0" encoding="utf-8"?>
<a:theme xmlns:a="http://schemas.openxmlformats.org/drawingml/2006/main" name="Office Theme">
  <a:themeElements>
    <a:clrScheme name="Curves_16x9">
      <a:dk1>
        <a:sysClr val="windowText" lastClr="000000"/>
      </a:dk1>
      <a:lt1>
        <a:sysClr val="window" lastClr="FFFFFF"/>
      </a:lt1>
      <a:dk2>
        <a:srgbClr val="1D4D53"/>
      </a:dk2>
      <a:lt2>
        <a:srgbClr val="96D2DA"/>
      </a:lt2>
      <a:accent1>
        <a:srgbClr val="00B1C5"/>
      </a:accent1>
      <a:accent2>
        <a:srgbClr val="49AF0A"/>
      </a:accent2>
      <a:accent3>
        <a:srgbClr val="6457DB"/>
      </a:accent3>
      <a:accent4>
        <a:srgbClr val="CF4895"/>
      </a:accent4>
      <a:accent5>
        <a:srgbClr val="0065E1"/>
      </a:accent5>
      <a:accent6>
        <a:srgbClr val="A84BE1"/>
      </a:accent6>
      <a:hlink>
        <a:srgbClr val="CF4895"/>
      </a:hlink>
      <a:folHlink>
        <a:srgbClr val="7F7F7F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urves_16x9">
      <a:dk1>
        <a:sysClr val="windowText" lastClr="000000"/>
      </a:dk1>
      <a:lt1>
        <a:sysClr val="window" lastClr="FFFFFF"/>
      </a:lt1>
      <a:dk2>
        <a:srgbClr val="1D4D53"/>
      </a:dk2>
      <a:lt2>
        <a:srgbClr val="96D2DA"/>
      </a:lt2>
      <a:accent1>
        <a:srgbClr val="00B1C5"/>
      </a:accent1>
      <a:accent2>
        <a:srgbClr val="49AF0A"/>
      </a:accent2>
      <a:accent3>
        <a:srgbClr val="6457DB"/>
      </a:accent3>
      <a:accent4>
        <a:srgbClr val="CF4895"/>
      </a:accent4>
      <a:accent5>
        <a:srgbClr val="0065E1"/>
      </a:accent5>
      <a:accent6>
        <a:srgbClr val="A84BE1"/>
      </a:accent6>
      <a:hlink>
        <a:srgbClr val="CF4895"/>
      </a:hlink>
      <a:folHlink>
        <a:srgbClr val="7F7F7F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{3B7FDD90-D9EC-144A-86A0-DD4E409C20BA}tf10001060</Template>
  <TotalTime>1009</TotalTime>
  <Words>704</Words>
  <Application>Microsoft Office PowerPoint</Application>
  <PresentationFormat>Custom</PresentationFormat>
  <Paragraphs>115</Paragraphs>
  <Slides>10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Baghdad</vt:lpstr>
      <vt:lpstr>Euphemia</vt:lpstr>
      <vt:lpstr>Trebuchet MS</vt:lpstr>
      <vt:lpstr>Wingdings</vt:lpstr>
      <vt:lpstr>Wingdings 3</vt:lpstr>
      <vt:lpstr>Facet</vt:lpstr>
      <vt:lpstr>Music is Lit….. (Literacy, that is)</vt:lpstr>
      <vt:lpstr>Welcome</vt:lpstr>
      <vt:lpstr>Reading with a Steady Beat (Lower Level)</vt:lpstr>
      <vt:lpstr> *Source: “Out of Wonder: Poems Celebrating Poets”  Kwame Alexander</vt:lpstr>
      <vt:lpstr>Steady Beat (Upper Level) *Source: “Out of Wonder: Poems Celebrating Poets”  Kwame Alexander</vt:lpstr>
      <vt:lpstr>Sounds and Songs  </vt:lpstr>
      <vt:lpstr>Song Books and Lyrics   </vt:lpstr>
      <vt:lpstr>Academic Vocabulary: Tier II Words</vt:lpstr>
      <vt:lpstr>Q &amp; A  </vt:lpstr>
      <vt:lpstr>Have fun and try your best!!!   Feel free to contact me at jsutton3@wcpss.net if you have any questions or need assistance.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Music is Lit….. (Literacy that i)</dc:title>
  <dc:creator>Jazz S</dc:creator>
  <cp:lastModifiedBy>Jazzmone Sutton</cp:lastModifiedBy>
  <cp:revision>32</cp:revision>
  <dcterms:created xsi:type="dcterms:W3CDTF">2020-01-18T23:02:36Z</dcterms:created>
  <dcterms:modified xsi:type="dcterms:W3CDTF">2020-02-13T12:29:00Z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